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73" r:id="rId2"/>
    <p:sldId id="274" r:id="rId3"/>
    <p:sldId id="264" r:id="rId4"/>
    <p:sldId id="271" r:id="rId5"/>
    <p:sldId id="269" r:id="rId6"/>
    <p:sldId id="265" r:id="rId7"/>
    <p:sldId id="277" r:id="rId8"/>
    <p:sldId id="278" r:id="rId9"/>
    <p:sldId id="281" r:id="rId10"/>
    <p:sldId id="279" r:id="rId11"/>
    <p:sldId id="280" r:id="rId12"/>
    <p:sldId id="276" r:id="rId13"/>
    <p:sldId id="275" r:id="rId14"/>
    <p:sldId id="256" r:id="rId15"/>
    <p:sldId id="259" r:id="rId16"/>
    <p:sldId id="262" r:id="rId17"/>
    <p:sldId id="263" r:id="rId18"/>
    <p:sldId id="25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FBC"/>
    <a:srgbClr val="EAAC66"/>
    <a:srgbClr val="17E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1. Stratégies inspirantes	Aujourd'hui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/>
        </a:p>
      </dgm:t>
    </dgm:pt>
    <dgm:pt modelId="{6F7801D2-87C2-4707-995F-79C1392D559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2. Transition numérique	16 juin	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94B7D059-6A30-4785-B412-0D1AC02D1A44}" type="parTrans" cxnId="{E0F447E9-E1E7-46B6-990A-2EF7BA2ACCCA}">
      <dgm:prSet/>
      <dgm:spPr/>
      <dgm:t>
        <a:bodyPr/>
        <a:lstStyle/>
        <a:p>
          <a:endParaRPr lang="en-US"/>
        </a:p>
      </dgm:t>
    </dgm:pt>
    <dgm:pt modelId="{5D459EF3-8E27-4EF3-B321-579EE81EA3D3}" type="sibTrans" cxnId="{E0F447E9-E1E7-46B6-990A-2EF7BA2ACCCA}">
      <dgm:prSet/>
      <dgm:spPr/>
      <dgm:t>
        <a:bodyPr/>
        <a:lstStyle/>
        <a:p>
          <a:endParaRPr lang="en-US"/>
        </a:p>
      </dgm:t>
    </dgm:pt>
    <dgm:pt modelId="{B1D5FB47-1B45-4724-9934-EA8AE4EE53C1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3. Santé mentale	21 juillet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0ADA9E86-AB74-4E6B-A720-B02183264668}" type="parTrans" cxnId="{9C2F7B5F-82DD-47E8-80E6-F6115B7AA09D}">
      <dgm:prSet/>
      <dgm:spPr/>
      <dgm:t>
        <a:bodyPr/>
        <a:lstStyle/>
        <a:p>
          <a:endParaRPr lang="en-US"/>
        </a:p>
      </dgm:t>
    </dgm:pt>
    <dgm:pt modelId="{9109DAFC-2B30-4EEA-A67C-326D9EC3F625}" type="sibTrans" cxnId="{9C2F7B5F-82DD-47E8-80E6-F6115B7AA09D}">
      <dgm:prSet/>
      <dgm:spPr/>
      <dgm:t>
        <a:bodyPr/>
        <a:lstStyle/>
        <a:p>
          <a:endParaRPr lang="en-US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4. Économie	15 septembre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5. Immobilier commercial	20 octobre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6. Ressources humaines	17 novembre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7. Communication et marketing	15 décembre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/>
        </a:p>
      </dgm:t>
    </dgm:pt>
    <dgm:pt modelId="{F1B033C2-3864-4D8E-9212-10D4FCD5B84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8. Conseils légaux	19 janvier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65EF8B74-3BE7-42F6-9918-1A26FF08F6B5}" type="parTrans" cxnId="{27C5D225-1F92-43CA-BF12-A37A0D586D7E}">
      <dgm:prSet/>
      <dgm:spPr/>
      <dgm:t>
        <a:bodyPr/>
        <a:lstStyle/>
        <a:p>
          <a:endParaRPr lang="en-US"/>
        </a:p>
      </dgm:t>
    </dgm:pt>
    <dgm:pt modelId="{D36D39B0-9FF4-4205-AE5E-73873A5FC131}" type="sibTrans" cxnId="{27C5D225-1F92-43CA-BF12-A37A0D586D7E}">
      <dgm:prSet/>
      <dgm:spPr/>
      <dgm:t>
        <a:bodyPr/>
        <a:lstStyle/>
        <a:p>
          <a:endParaRPr lang="en-US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9. Energies renouvelables	16 février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10. Investissements	16 mars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72753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4C7ED1D-BA01-4440-A1E6-D278CEE6BC96}" srcId="{C590420E-28C9-41F5-882B-DBAA2CD20E7E}" destId="{BEFA1F0A-2FBF-43BD-BFEB-4E384601188E}" srcOrd="3" destOrd="0" parTransId="{DAED7253-8D97-446E-BF7F-29A959647EE1}" sibTransId="{79B05F5D-995E-4AAF-9C42-4D7B485819A4}"/>
    <dgm:cxn modelId="{3DA16521-C539-43A1-8C42-30B58370670E}" srcId="{C590420E-28C9-41F5-882B-DBAA2CD20E7E}" destId="{92822BE1-00B5-442C-997F-379F37C0FC0E}" srcOrd="6" destOrd="0" parTransId="{FC51E9F8-8419-4CA7-B614-DB477CA3FEE7}" sibTransId="{4A44DC43-7357-47E0-AF63-1C816FF1F4B6}"/>
    <dgm:cxn modelId="{27C5D225-1F92-43CA-BF12-A37A0D586D7E}" srcId="{C590420E-28C9-41F5-882B-DBAA2CD20E7E}" destId="{F1B033C2-3864-4D8E-9212-10D4FCD5B848}" srcOrd="7" destOrd="0" parTransId="{65EF8B74-3BE7-42F6-9918-1A26FF08F6B5}" sibTransId="{D36D39B0-9FF4-4205-AE5E-73873A5FC131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9C2F7B5F-82DD-47E8-80E6-F6115B7AA09D}" srcId="{C590420E-28C9-41F5-882B-DBAA2CD20E7E}" destId="{B1D5FB47-1B45-4724-9934-EA8AE4EE53C1}" srcOrd="2" destOrd="0" parTransId="{0ADA9E86-AB74-4E6B-A720-B02183264668}" sibTransId="{9109DAFC-2B30-4EEA-A67C-326D9EC3F625}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1C1DAA46-F0AB-42A1-9D84-99046371C69A}" type="presOf" srcId="{B1D5FB47-1B45-4724-9934-EA8AE4EE53C1}" destId="{47FF34DC-E938-4E1C-A4A2-A872FED08114}" srcOrd="0" destOrd="2" presId="urn:microsoft.com/office/officeart/2005/8/layout/vList2"/>
    <dgm:cxn modelId="{8CEAD347-2420-4B11-806D-B7450A56A565}" type="presOf" srcId="{F1B033C2-3864-4D8E-9212-10D4FCD5B848}" destId="{47FF34DC-E938-4E1C-A4A2-A872FED08114}" srcOrd="0" destOrd="7" presId="urn:microsoft.com/office/officeart/2005/8/layout/vList2"/>
    <dgm:cxn modelId="{0D364451-230A-4F61-A559-48D94A3E371C}" srcId="{C590420E-28C9-41F5-882B-DBAA2CD20E7E}" destId="{4FAFBFB1-B92F-4818-94C9-6D1502F73BE5}" srcOrd="5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8" presId="urn:microsoft.com/office/officeart/2005/8/layout/vList2"/>
    <dgm:cxn modelId="{5E3F227F-70AA-4EFA-8C06-92E04400D7A2}" type="presOf" srcId="{73A6B060-27A4-4A24-867E-C49F63C073D6}" destId="{47FF34DC-E938-4E1C-A4A2-A872FED08114}" srcOrd="0" destOrd="9" presId="urn:microsoft.com/office/officeart/2005/8/layout/vList2"/>
    <dgm:cxn modelId="{466BA482-990A-40B7-B5E4-CD216C04962B}" srcId="{C590420E-28C9-41F5-882B-DBAA2CD20E7E}" destId="{8A207C97-E7A1-42A6-9653-39BC27BAEA2C}" srcOrd="4" destOrd="0" parTransId="{6F430443-6918-4BFA-88D9-6058C60C48C4}" sibTransId="{7F702627-87F9-4762-A223-D23BF9E4371B}"/>
    <dgm:cxn modelId="{2CBB3589-4849-46C6-A0DD-CD9617BCD9D7}" type="presOf" srcId="{BEFA1F0A-2FBF-43BD-BFEB-4E384601188E}" destId="{47FF34DC-E938-4E1C-A4A2-A872FED08114}" srcOrd="0" destOrd="3" presId="urn:microsoft.com/office/officeart/2005/8/layout/vList2"/>
    <dgm:cxn modelId="{699FCD99-233B-4875-B04D-026591470802}" type="presOf" srcId="{6F7801D2-87C2-4707-995F-79C1392D559C}" destId="{47FF34DC-E938-4E1C-A4A2-A872FED08114}" srcOrd="0" destOrd="1" presId="urn:microsoft.com/office/officeart/2005/8/layout/vList2"/>
    <dgm:cxn modelId="{FE9D3DB7-5408-4EBD-828C-3CCFF771C22B}" srcId="{C590420E-28C9-41F5-882B-DBAA2CD20E7E}" destId="{335BDA9A-9D6B-48A9-B2EC-FBB4EE5DFFA5}" srcOrd="8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9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4" presId="urn:microsoft.com/office/officeart/2005/8/layout/vList2"/>
    <dgm:cxn modelId="{6F21DDD0-351D-42A6-899C-8E6CF6FF942C}" type="presOf" srcId="{92822BE1-00B5-442C-997F-379F37C0FC0E}" destId="{47FF34DC-E938-4E1C-A4A2-A872FED08114}" srcOrd="0" destOrd="6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E0F447E9-E1E7-46B6-990A-2EF7BA2ACCCA}" srcId="{C590420E-28C9-41F5-882B-DBAA2CD20E7E}" destId="{6F7801D2-87C2-4707-995F-79C1392D559C}" srcOrd="1" destOrd="0" parTransId="{94B7D059-6A30-4785-B412-0D1AC02D1A44}" sibTransId="{5D459EF3-8E27-4EF3-B321-579EE81EA3D3}"/>
    <dgm:cxn modelId="{36127AEA-4920-45CD-B0C2-E02F811FA773}" type="presOf" srcId="{4FAFBFB1-B92F-4818-94C9-6D1502F73BE5}" destId="{47FF34DC-E938-4E1C-A4A2-A872FED08114}" srcOrd="0" destOrd="5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Galia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 custT="1"/>
      <dgm:spPr/>
      <dgm:t>
        <a:bodyPr/>
        <a:lstStyle/>
        <a:p>
          <a:pPr marL="0" lvl="1" indent="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br>
            <a:rPr lang="fr-FR" sz="2400" b="1" kern="1200" dirty="0"/>
          </a:br>
          <a:endParaRPr lang="en-US" sz="2400" kern="12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73531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2676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198B5F49-B298-4461-8896-366D686D9378}" type="presOf" srcId="{C590420E-28C9-41F5-882B-DBAA2CD20E7E}" destId="{19751D83-4796-442A-B796-938A162FDCCF}" srcOrd="0" destOrd="0" presId="urn:microsoft.com/office/officeart/2005/8/layout/vList2"/>
    <dgm:cxn modelId="{D35688C3-1DE2-46EB-AB55-1A6B418E884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22E0D273-ACDD-4893-8483-3B9AD85C89E9}" type="presParOf" srcId="{F8B02DB3-1320-4E5E-9FA3-3CF2DE4D61DB}" destId="{19751D83-4796-442A-B796-938A162FDCCF}" srcOrd="0" destOrd="0" presId="urn:microsoft.com/office/officeart/2005/8/layout/vList2"/>
    <dgm:cxn modelId="{12D14E6B-EF95-425F-99D5-66941EAF9379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d’Isabelle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/>
      <dgm:t>
        <a:bodyPr/>
        <a:lstStyle/>
        <a:p>
          <a:r>
            <a:rPr lang="fr-FR" sz="4400" b="1" noProof="0" dirty="0"/>
            <a:t>Les astuces de Sandrine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 custT="1"/>
      <dgm:spPr>
        <a:noFill/>
        <a:ln>
          <a:noFill/>
        </a:ln>
        <a:effectLst/>
      </dgm:spPr>
      <dgm:t>
        <a:bodyPr spcFirstLastPara="0" vert="horz" wrap="square" lIns="229875" tIns="39370" rIns="220472" bIns="39370" numCol="1" spcCol="1270" anchor="t" anchorCtr="0"/>
        <a:lstStyle/>
        <a:p>
          <a:pPr marL="0" lvl="1" indent="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2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venir Next LT Pro"/>
            <a:ea typeface="+mn-ea"/>
            <a:cs typeface="+mn-cs"/>
          </a:endParaRPr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375545" custLinFactNeighborX="-2127" custLinFactNeighborY="16107">
        <dgm:presLayoutVars>
          <dgm:chMax val="0"/>
          <dgm:bulletEnabled val="1"/>
        </dgm:presLayoutVars>
      </dgm:prSet>
      <dgm:spPr/>
    </dgm:pt>
    <dgm:pt modelId="{47FF34DC-E938-4E1C-A4A2-A872FED08114}" type="pres">
      <dgm:prSet presAssocID="{C590420E-28C9-41F5-882B-DBAA2CD20E7E}" presName="childText" presStyleLbl="revTx" presStyleIdx="0" presStyleCnt="1" custFlipVert="1" custScaleY="485155">
        <dgm:presLayoutVars>
          <dgm:bulletEnabled val="1"/>
        </dgm:presLayoutVars>
      </dgm:prSet>
      <dgm:spPr>
        <a:xfrm>
          <a:off x="0" y="626579"/>
          <a:ext cx="7240146" cy="5266080"/>
        </a:xfrm>
        <a:prstGeom prst="rect">
          <a:avLst/>
        </a:prstGeom>
      </dgm:spPr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3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1. Stratégies inspirantes	Aujourd'hui</a:t>
          </a:r>
          <a:endParaRPr lang="fr-FR" sz="2400" kern="1200" noProof="0" dirty="0">
            <a:solidFill>
              <a:schemeClr val="accent3">
                <a:lumMod val="40000"/>
                <a:lumOff val="60000"/>
              </a:schemeClr>
            </a:solidFill>
          </a:endParaRP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/>
        </a:p>
      </dgm:t>
    </dgm:pt>
    <dgm:pt modelId="{6F7801D2-87C2-4707-995F-79C1392D559C}">
      <dgm:prSet custT="1"/>
      <dgm:spPr/>
      <dgm:t>
        <a:bodyPr/>
        <a:lstStyle/>
        <a:p>
          <a:pPr marL="265113" lvl="1" indent="-265113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2. Migration numérique et </a:t>
          </a:r>
          <a:br>
            <a:rPr lang="fr-FR" sz="2000" b="1" kern="1200" noProof="0" dirty="0">
              <a:solidFill>
                <a:srgbClr val="BF2FBC"/>
              </a:solidFill>
              <a:latin typeface="+mn-lt"/>
            </a:rPr>
          </a:b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technologique : réussir son envol	16 juin	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94B7D059-6A30-4785-B412-0D1AC02D1A44}" type="parTrans" cxnId="{E0F447E9-E1E7-46B6-990A-2EF7BA2ACCCA}">
      <dgm:prSet/>
      <dgm:spPr/>
      <dgm:t>
        <a:bodyPr/>
        <a:lstStyle/>
        <a:p>
          <a:endParaRPr lang="en-US"/>
        </a:p>
      </dgm:t>
    </dgm:pt>
    <dgm:pt modelId="{5D459EF3-8E27-4EF3-B321-579EE81EA3D3}" type="sibTrans" cxnId="{E0F447E9-E1E7-46B6-990A-2EF7BA2ACCCA}">
      <dgm:prSet/>
      <dgm:spPr/>
      <dgm:t>
        <a:bodyPr/>
        <a:lstStyle/>
        <a:p>
          <a:endParaRPr lang="en-US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4. Économie	15 septembre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5. Immobilier commercial	20 octobre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Ressources humaines	17 novembre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7. Communication et marketing	15 décembre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/>
        </a:p>
      </dgm:t>
    </dgm:pt>
    <dgm:pt modelId="{F1B033C2-3864-4D8E-9212-10D4FCD5B84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8. Conseils légaux	19 janvier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5EF8B74-3BE7-42F6-9918-1A26FF08F6B5}" type="parTrans" cxnId="{27C5D225-1F92-43CA-BF12-A37A0D586D7E}">
      <dgm:prSet/>
      <dgm:spPr/>
      <dgm:t>
        <a:bodyPr/>
        <a:lstStyle/>
        <a:p>
          <a:endParaRPr lang="en-US"/>
        </a:p>
      </dgm:t>
    </dgm:pt>
    <dgm:pt modelId="{D36D39B0-9FF4-4205-AE5E-73873A5FC131}" type="sibTrans" cxnId="{27C5D225-1F92-43CA-BF12-A37A0D586D7E}">
      <dgm:prSet/>
      <dgm:spPr/>
      <dgm:t>
        <a:bodyPr/>
        <a:lstStyle/>
        <a:p>
          <a:endParaRPr lang="en-US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9. Energies renouvelables	16 février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10. Investissements	16 mars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/>
        </a:p>
      </dgm:t>
    </dgm:pt>
    <dgm:pt modelId="{130952BC-3B3C-40A8-98A5-09403C4DE450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3. Santé mentale	21 juillet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EA2D4B4-625D-4A57-AA49-C8170D50994A}" type="parTrans" cxnId="{76884BB4-F964-409B-8B2A-EB513D426862}">
      <dgm:prSet/>
      <dgm:spPr/>
      <dgm:t>
        <a:bodyPr/>
        <a:lstStyle/>
        <a:p>
          <a:endParaRPr lang="en-US"/>
        </a:p>
      </dgm:t>
    </dgm:pt>
    <dgm:pt modelId="{3EAE01A6-F447-48C4-90DB-A28E78BC91A0}" type="sibTrans" cxnId="{76884BB4-F964-409B-8B2A-EB513D426862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72753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4C7ED1D-BA01-4440-A1E6-D278CEE6BC96}" srcId="{C590420E-28C9-41F5-882B-DBAA2CD20E7E}" destId="{BEFA1F0A-2FBF-43BD-BFEB-4E384601188E}" srcOrd="3" destOrd="0" parTransId="{DAED7253-8D97-446E-BF7F-29A959647EE1}" sibTransId="{79B05F5D-995E-4AAF-9C42-4D7B485819A4}"/>
    <dgm:cxn modelId="{3DA16521-C539-43A1-8C42-30B58370670E}" srcId="{C590420E-28C9-41F5-882B-DBAA2CD20E7E}" destId="{92822BE1-00B5-442C-997F-379F37C0FC0E}" srcOrd="6" destOrd="0" parTransId="{FC51E9F8-8419-4CA7-B614-DB477CA3FEE7}" sibTransId="{4A44DC43-7357-47E0-AF63-1C816FF1F4B6}"/>
    <dgm:cxn modelId="{27C5D225-1F92-43CA-BF12-A37A0D586D7E}" srcId="{C590420E-28C9-41F5-882B-DBAA2CD20E7E}" destId="{F1B033C2-3864-4D8E-9212-10D4FCD5B848}" srcOrd="7" destOrd="0" parTransId="{65EF8B74-3BE7-42F6-9918-1A26FF08F6B5}" sibTransId="{D36D39B0-9FF4-4205-AE5E-73873A5FC131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8CEAD347-2420-4B11-806D-B7450A56A565}" type="presOf" srcId="{F1B033C2-3864-4D8E-9212-10D4FCD5B848}" destId="{47FF34DC-E938-4E1C-A4A2-A872FED08114}" srcOrd="0" destOrd="7" presId="urn:microsoft.com/office/officeart/2005/8/layout/vList2"/>
    <dgm:cxn modelId="{0D364451-230A-4F61-A559-48D94A3E371C}" srcId="{C590420E-28C9-41F5-882B-DBAA2CD20E7E}" destId="{4FAFBFB1-B92F-4818-94C9-6D1502F73BE5}" srcOrd="5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8" presId="urn:microsoft.com/office/officeart/2005/8/layout/vList2"/>
    <dgm:cxn modelId="{5E3F227F-70AA-4EFA-8C06-92E04400D7A2}" type="presOf" srcId="{73A6B060-27A4-4A24-867E-C49F63C073D6}" destId="{47FF34DC-E938-4E1C-A4A2-A872FED08114}" srcOrd="0" destOrd="9" presId="urn:microsoft.com/office/officeart/2005/8/layout/vList2"/>
    <dgm:cxn modelId="{466BA482-990A-40B7-B5E4-CD216C04962B}" srcId="{C590420E-28C9-41F5-882B-DBAA2CD20E7E}" destId="{8A207C97-E7A1-42A6-9653-39BC27BAEA2C}" srcOrd="4" destOrd="0" parTransId="{6F430443-6918-4BFA-88D9-6058C60C48C4}" sibTransId="{7F702627-87F9-4762-A223-D23BF9E4371B}"/>
    <dgm:cxn modelId="{2CBB3589-4849-46C6-A0DD-CD9617BCD9D7}" type="presOf" srcId="{BEFA1F0A-2FBF-43BD-BFEB-4E384601188E}" destId="{47FF34DC-E938-4E1C-A4A2-A872FED08114}" srcOrd="0" destOrd="3" presId="urn:microsoft.com/office/officeart/2005/8/layout/vList2"/>
    <dgm:cxn modelId="{F569488E-4E35-4413-9A50-8594AD10C810}" type="presOf" srcId="{130952BC-3B3C-40A8-98A5-09403C4DE450}" destId="{47FF34DC-E938-4E1C-A4A2-A872FED08114}" srcOrd="0" destOrd="2" presId="urn:microsoft.com/office/officeart/2005/8/layout/vList2"/>
    <dgm:cxn modelId="{699FCD99-233B-4875-B04D-026591470802}" type="presOf" srcId="{6F7801D2-87C2-4707-995F-79C1392D559C}" destId="{47FF34DC-E938-4E1C-A4A2-A872FED08114}" srcOrd="0" destOrd="1" presId="urn:microsoft.com/office/officeart/2005/8/layout/vList2"/>
    <dgm:cxn modelId="{76884BB4-F964-409B-8B2A-EB513D426862}" srcId="{C590420E-28C9-41F5-882B-DBAA2CD20E7E}" destId="{130952BC-3B3C-40A8-98A5-09403C4DE450}" srcOrd="2" destOrd="0" parTransId="{6EA2D4B4-625D-4A57-AA49-C8170D50994A}" sibTransId="{3EAE01A6-F447-48C4-90DB-A28E78BC91A0}"/>
    <dgm:cxn modelId="{FE9D3DB7-5408-4EBD-828C-3CCFF771C22B}" srcId="{C590420E-28C9-41F5-882B-DBAA2CD20E7E}" destId="{335BDA9A-9D6B-48A9-B2EC-FBB4EE5DFFA5}" srcOrd="8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9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4" presId="urn:microsoft.com/office/officeart/2005/8/layout/vList2"/>
    <dgm:cxn modelId="{6F21DDD0-351D-42A6-899C-8E6CF6FF942C}" type="presOf" srcId="{92822BE1-00B5-442C-997F-379F37C0FC0E}" destId="{47FF34DC-E938-4E1C-A4A2-A872FED08114}" srcOrd="0" destOrd="6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E0F447E9-E1E7-46B6-990A-2EF7BA2ACCCA}" srcId="{C590420E-28C9-41F5-882B-DBAA2CD20E7E}" destId="{6F7801D2-87C2-4707-995F-79C1392D559C}" srcOrd="1" destOrd="0" parTransId="{94B7D059-6A30-4785-B412-0D1AC02D1A44}" sibTransId="{5D459EF3-8E27-4EF3-B321-579EE81EA3D3}"/>
    <dgm:cxn modelId="{36127AEA-4920-45CD-B0C2-E02F811FA773}" type="presOf" srcId="{4FAFBFB1-B92F-4818-94C9-6D1502F73BE5}" destId="{47FF34DC-E938-4E1C-A4A2-A872FED08114}" srcOrd="0" destOrd="5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117274"/>
          <a:ext cx="7439213" cy="871639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sp:txBody>
      <dsp:txXfrm>
        <a:off x="42550" y="159824"/>
        <a:ext cx="7354113" cy="786539"/>
      </dsp:txXfrm>
    </dsp:sp>
    <dsp:sp modelId="{47FF34DC-E938-4E1C-A4A2-A872FED08114}">
      <dsp:nvSpPr>
        <dsp:cNvPr id="0" name=""/>
        <dsp:cNvSpPr/>
      </dsp:nvSpPr>
      <dsp:spPr>
        <a:xfrm>
          <a:off x="0" y="988913"/>
          <a:ext cx="7439213" cy="5392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5400" rIns="142240" bIns="2540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1. Stratégies inspirantes	Aujourd'hui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2. Transition numérique	16 juin	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3. Santé mentale	21 juillet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4. Économie	15 septembre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5. Immobilier commercial	20 octobre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6. Ressources humaines	17 novembre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7. Communication et marketing	15 décembre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8. Conseils légaux	19 janvier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9. Energies renouvelables	16 février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10. Investissements	16 mars</a:t>
          </a:r>
          <a:endParaRPr lang="fr-FR" sz="2400" kern="1200" noProof="0" dirty="0">
            <a:solidFill>
              <a:srgbClr val="BF2FBC"/>
            </a:solidFill>
          </a:endParaRPr>
        </a:p>
      </dsp:txBody>
      <dsp:txXfrm>
        <a:off x="0" y="988913"/>
        <a:ext cx="7439213" cy="5392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9"/>
          <a:ext cx="7240146" cy="723401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Galia</a:t>
          </a:r>
        </a:p>
      </dsp:txBody>
      <dsp:txXfrm>
        <a:off x="35314" y="35323"/>
        <a:ext cx="7169518" cy="652773"/>
      </dsp:txXfrm>
    </dsp:sp>
    <dsp:sp modelId="{47FF34DC-E938-4E1C-A4A2-A872FED08114}">
      <dsp:nvSpPr>
        <dsp:cNvPr id="0" name=""/>
        <dsp:cNvSpPr/>
      </dsp:nvSpPr>
      <dsp:spPr>
        <a:xfrm>
          <a:off x="0" y="723411"/>
          <a:ext cx="7240146" cy="199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30480" rIns="170688" bIns="30480" numCol="1" spcCol="1270" anchor="t" anchorCtr="0">
          <a:noAutofit/>
        </a:bodyPr>
        <a:lstStyle/>
        <a:p>
          <a:pPr marL="0" lvl="1" indent="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br>
            <a:rPr lang="fr-FR" sz="2400" b="1" kern="1200" dirty="0"/>
          </a:br>
          <a:endParaRPr lang="en-US" sz="2400" kern="1200" dirty="0"/>
        </a:p>
      </dsp:txBody>
      <dsp:txXfrm>
        <a:off x="0" y="723411"/>
        <a:ext cx="7240146" cy="1995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282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d’Isabelle</a:t>
          </a:r>
        </a:p>
      </dsp:txBody>
      <dsp:txXfrm>
        <a:off x="32530" y="32812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10003"/>
          <a:ext cx="7240146" cy="75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b="1" kern="1200" noProof="0" dirty="0"/>
            <a:t>Les astuces de Sandrine</a:t>
          </a:r>
        </a:p>
      </dsp:txBody>
      <dsp:txXfrm>
        <a:off x="36792" y="46795"/>
        <a:ext cx="7166562" cy="680096"/>
      </dsp:txXfrm>
    </dsp:sp>
    <dsp:sp modelId="{47FF34DC-E938-4E1C-A4A2-A872FED08114}">
      <dsp:nvSpPr>
        <dsp:cNvPr id="0" name=""/>
        <dsp:cNvSpPr/>
      </dsp:nvSpPr>
      <dsp:spPr>
        <a:xfrm flipV="1">
          <a:off x="0" y="754058"/>
          <a:ext cx="7240146" cy="28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39370" rIns="220472" bIns="39370" numCol="1" spcCol="1270" anchor="t" anchorCtr="0">
          <a:noAutofit/>
        </a:bodyPr>
        <a:lstStyle/>
        <a:p>
          <a:pPr marL="0" lvl="1" indent="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2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venir Next LT Pro"/>
            <a:ea typeface="+mn-ea"/>
            <a:cs typeface="+mn-cs"/>
          </a:endParaRPr>
        </a:p>
      </dsp:txBody>
      <dsp:txXfrm rot="10800000">
        <a:off x="0" y="754058"/>
        <a:ext cx="7240146" cy="289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1651"/>
          <a:ext cx="7439213" cy="833471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sp:txBody>
      <dsp:txXfrm>
        <a:off x="40687" y="42338"/>
        <a:ext cx="7357839" cy="752097"/>
      </dsp:txXfrm>
    </dsp:sp>
    <dsp:sp modelId="{47FF34DC-E938-4E1C-A4A2-A872FED08114}">
      <dsp:nvSpPr>
        <dsp:cNvPr id="0" name=""/>
        <dsp:cNvSpPr/>
      </dsp:nvSpPr>
      <dsp:spPr>
        <a:xfrm>
          <a:off x="0" y="835122"/>
          <a:ext cx="7439213" cy="566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5400" rIns="142240" bIns="2540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3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1. Stratégies inspirantes	Aujourd'hui</a:t>
          </a:r>
          <a:endParaRPr lang="fr-FR" sz="2400" kern="1200" noProof="0" dirty="0">
            <a:solidFill>
              <a:schemeClr val="accent3">
                <a:lumMod val="40000"/>
                <a:lumOff val="60000"/>
              </a:schemeClr>
            </a:solidFill>
          </a:endParaRPr>
        </a:p>
        <a:p>
          <a:pPr marL="265113" lvl="1" indent="-265113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2. Migration numérique et </a:t>
          </a:r>
          <a:br>
            <a:rPr lang="fr-FR" sz="2000" b="1" kern="1200" noProof="0" dirty="0">
              <a:solidFill>
                <a:srgbClr val="BF2FBC"/>
              </a:solidFill>
              <a:latin typeface="+mn-lt"/>
            </a:rPr>
          </a:b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technologique : réussir son envol	16 juin	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3. Santé mentale	21 juillet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4. Économie	15 septembre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5. Immobilier commercial	20 octobre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Ressources humaines	17 novembre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7. Communication et marketing	15 décembre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8. Conseils légaux	19 janvier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9. Energies renouvelables	16 février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10. Investissements	16 mars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sp:txBody>
      <dsp:txXfrm>
        <a:off x="0" y="835122"/>
        <a:ext cx="7439213" cy="5662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9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4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5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9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0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4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August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August 18,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‹N°›</a:t>
            </a:fld>
            <a:endParaRPr lang="en-US" sz="800" dirty="0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73DE5936-4869-4F36-A3A2-AF624D3F3F6C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4075" y="0"/>
            <a:ext cx="2430661" cy="1381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189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1DA978-2FF0-4E09-976F-91C6D4AA5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5488" y="125488"/>
            <a:ext cx="6346209" cy="609523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88104" y="2550870"/>
            <a:ext cx="2501979" cy="6112279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79BBB12-9455-421B-86B2-0EA775202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2450" y="728296"/>
            <a:ext cx="4808302" cy="4808302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918287-891A-4248-8757-E1105443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556" y="740563"/>
            <a:ext cx="4688488" cy="3232560"/>
          </a:xfrm>
        </p:spPr>
        <p:txBody>
          <a:bodyPr>
            <a:normAutofit/>
          </a:bodyPr>
          <a:lstStyle/>
          <a:p>
            <a:pPr algn="l"/>
            <a:r>
              <a:rPr lang="fr-FR">
                <a:solidFill>
                  <a:schemeClr val="bg1"/>
                </a:solidFill>
              </a:rPr>
              <a:t>Stratégies inspirantes pour résultats détonants !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D13A6-089C-46B5-995F-CFDDB49B1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556" y="4484913"/>
            <a:ext cx="4688488" cy="136085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>
                <a:solidFill>
                  <a:schemeClr val="bg1"/>
                </a:solidFill>
              </a:rPr>
              <a:t>Bienvenue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DF89BD23-9D1C-45F4-A4D5-2D29C2E339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9154" y="2169090"/>
            <a:ext cx="4449692" cy="2511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4194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C3D90-AC0B-43AA-9322-25F77F54A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04A16F-6A47-4B78-BF96-34B15A68A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24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EAB22-2987-4417-878B-9F5AAB78F7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Exemples de fonds d'écran</a:t>
            </a:r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C8D1D3-410D-434E-9D83-7C2D63700F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74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1DA978-2FF0-4E09-976F-91C6D4AA5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5488" y="125488"/>
            <a:ext cx="6346209" cy="609523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88104" y="2550870"/>
            <a:ext cx="2501979" cy="6112279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79BBB12-9455-421B-86B2-0EA775202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2450" y="728296"/>
            <a:ext cx="4808302" cy="4808302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918287-891A-4248-8757-E1105443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459" y="163891"/>
            <a:ext cx="5254778" cy="2160605"/>
          </a:xfrm>
        </p:spPr>
        <p:txBody>
          <a:bodyPr>
            <a:noAutofit/>
          </a:bodyPr>
          <a:lstStyle/>
          <a:p>
            <a:pPr algn="l"/>
            <a:r>
              <a:rPr lang="fr-FR" sz="2800" dirty="0">
                <a:solidFill>
                  <a:schemeClr val="bg1"/>
                </a:solidFill>
              </a:rPr>
              <a:t>Stratégies inspirantes</a:t>
            </a: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pour </a:t>
            </a: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résultats détonants !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DF89BD23-9D1C-45F4-A4D5-2D29C2E339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3686" y="-1"/>
            <a:ext cx="3257550" cy="1838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0136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1DA978-2FF0-4E09-976F-91C6D4AA5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5488" y="125488"/>
            <a:ext cx="6346209" cy="609523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88104" y="2550870"/>
            <a:ext cx="2501979" cy="6112279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79BBB12-9455-421B-86B2-0EA775202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2450" y="728296"/>
            <a:ext cx="4808302" cy="4808302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918287-891A-4248-8757-E1105443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005" y="1012500"/>
            <a:ext cx="5254778" cy="2160605"/>
          </a:xfrm>
        </p:spPr>
        <p:txBody>
          <a:bodyPr>
            <a:noAutofit/>
          </a:bodyPr>
          <a:lstStyle/>
          <a:p>
            <a:pPr algn="l"/>
            <a:r>
              <a:rPr lang="fr-FR" dirty="0">
                <a:solidFill>
                  <a:schemeClr val="bg1"/>
                </a:solidFill>
              </a:rPr>
              <a:t>Stratégies inspirantes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pour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résultats détonants !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DF89BD23-9D1C-45F4-A4D5-2D29C2E339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3686" y="-1"/>
            <a:ext cx="3257550" cy="1838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8449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609600"/>
          </a:xfrm>
        </p:spPr>
        <p:txBody>
          <a:bodyPr>
            <a:no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</a:rPr>
              <a:t>STRATÉGIES INSPIRANTES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784435"/>
            <a:ext cx="7141307" cy="550821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Nos panÉlistes invitÉes</a:t>
            </a:r>
            <a:r>
              <a:rPr lang="en-US" sz="2400" dirty="0">
                <a:solidFill>
                  <a:schemeClr val="bg1"/>
                </a:solidFill>
              </a:rPr>
              <a:t>: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Galia shukr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Prestige Academy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algn="l"/>
            <a:r>
              <a:rPr lang="en-US" sz="2000" b="1" dirty="0">
                <a:solidFill>
                  <a:schemeClr val="bg1"/>
                </a:solidFill>
              </a:rPr>
              <a:t> Isabelle </a:t>
            </a:r>
            <a:r>
              <a:rPr lang="en-US" sz="2000" b="1" dirty="0" err="1">
                <a:solidFill>
                  <a:schemeClr val="bg1"/>
                </a:solidFill>
              </a:rPr>
              <a:t>mercier</a:t>
            </a:r>
            <a:r>
              <a:rPr lang="en-US" sz="2000" b="1" dirty="0">
                <a:solidFill>
                  <a:schemeClr val="bg1"/>
                </a:solidFill>
              </a:rPr>
              <a:t>-Turcotte</a:t>
            </a:r>
            <a:endParaRPr lang="en-US" sz="2000" dirty="0">
              <a:solidFill>
                <a:schemeClr val="bg1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Leapzone Strategies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Sandrine Detroyat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Alliance Française Vancouver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988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6096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</a:rPr>
              <a:t>STRATÉGIES INSPIRANTES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733425"/>
            <a:ext cx="7141307" cy="5886449"/>
          </a:xfrm>
        </p:spPr>
        <p:txBody>
          <a:bodyPr>
            <a:normAutofit fontScale="47500" lnSpcReduction="20000"/>
          </a:bodyPr>
          <a:lstStyle/>
          <a:p>
            <a:r>
              <a:rPr lang="en-US" sz="5100" b="1" dirty="0">
                <a:solidFill>
                  <a:schemeClr val="bg1"/>
                </a:solidFill>
              </a:rPr>
              <a:t>Les astuces de </a:t>
            </a:r>
            <a:r>
              <a:rPr lang="en-US" sz="5100" b="1" dirty="0" err="1">
                <a:solidFill>
                  <a:schemeClr val="bg1"/>
                </a:solidFill>
              </a:rPr>
              <a:t>galia</a:t>
            </a:r>
            <a:r>
              <a:rPr lang="en-US" sz="5100" b="1" dirty="0">
                <a:solidFill>
                  <a:schemeClr val="bg1"/>
                </a:solidFill>
              </a:rPr>
              <a:t>: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457200" indent="-457200" algn="l">
              <a:buAutoNum type="arabicPeriod"/>
            </a:pPr>
            <a:r>
              <a:rPr lang="en-US" sz="2900" b="1" dirty="0">
                <a:solidFill>
                  <a:schemeClr val="bg1"/>
                </a:solidFill>
              </a:rPr>
              <a:t>Prenez le </a:t>
            </a:r>
            <a:r>
              <a:rPr lang="en-US" sz="2900" b="1" dirty="0" err="1">
                <a:solidFill>
                  <a:schemeClr val="bg1"/>
                </a:solidFill>
              </a:rPr>
              <a:t>contrÔle</a:t>
            </a:r>
            <a:r>
              <a:rPr lang="en-US" sz="2900" b="1" dirty="0">
                <a:solidFill>
                  <a:schemeClr val="bg1"/>
                </a:solidFill>
              </a:rPr>
              <a:t> de </a:t>
            </a:r>
            <a:r>
              <a:rPr lang="en-US" sz="2900" b="1" dirty="0" err="1">
                <a:solidFill>
                  <a:schemeClr val="bg1"/>
                </a:solidFill>
              </a:rPr>
              <a:t>vos</a:t>
            </a:r>
            <a:r>
              <a:rPr lang="en-US" sz="2900" b="1" dirty="0">
                <a:solidFill>
                  <a:schemeClr val="bg1"/>
                </a:solidFill>
              </a:rPr>
              <a:t> finances et </a:t>
            </a:r>
            <a:r>
              <a:rPr lang="en-US" sz="2900" b="1" dirty="0" err="1">
                <a:solidFill>
                  <a:schemeClr val="bg1"/>
                </a:solidFill>
              </a:rPr>
              <a:t>projetez</a:t>
            </a:r>
            <a:r>
              <a:rPr lang="en-US" sz="2900" b="1" dirty="0">
                <a:solidFill>
                  <a:schemeClr val="bg1"/>
                </a:solidFill>
              </a:rPr>
              <a:t> un budget sur 12 </a:t>
            </a:r>
            <a:r>
              <a:rPr lang="en-US" sz="2900" b="1" dirty="0" err="1">
                <a:solidFill>
                  <a:schemeClr val="bg1"/>
                </a:solidFill>
              </a:rPr>
              <a:t>mois</a:t>
            </a:r>
            <a:r>
              <a:rPr lang="en-US" sz="2900" b="1" dirty="0">
                <a:solidFill>
                  <a:schemeClr val="bg1"/>
                </a:solidFill>
              </a:rPr>
              <a:t>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err="1">
                <a:solidFill>
                  <a:schemeClr val="bg1"/>
                </a:solidFill>
              </a:rPr>
              <a:t>Surveillez</a:t>
            </a:r>
            <a:r>
              <a:rPr lang="en-US" sz="3600" dirty="0">
                <a:solidFill>
                  <a:schemeClr val="bg1"/>
                </a:solidFill>
              </a:rPr>
              <a:t> tout </a:t>
            </a:r>
            <a:r>
              <a:rPr lang="en-US" sz="3600" dirty="0" err="1">
                <a:solidFill>
                  <a:schemeClr val="bg1"/>
                </a:solidFill>
              </a:rPr>
              <a:t>écart</a:t>
            </a:r>
            <a:r>
              <a:rPr lang="en-US" sz="3600" dirty="0">
                <a:solidFill>
                  <a:schemeClr val="bg1"/>
                </a:solidFill>
              </a:rPr>
              <a:t> et </a:t>
            </a:r>
            <a:r>
              <a:rPr lang="en-US" sz="3600" dirty="0" err="1">
                <a:solidFill>
                  <a:schemeClr val="bg1"/>
                </a:solidFill>
              </a:rPr>
              <a:t>agissez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rapidement</a:t>
            </a:r>
            <a:r>
              <a:rPr lang="en-US" sz="3600" dirty="0">
                <a:solidFill>
                  <a:schemeClr val="bg1"/>
                </a:solidFill>
              </a:rPr>
              <a:t> (</a:t>
            </a:r>
            <a:r>
              <a:rPr lang="en-US" sz="3600" dirty="0" err="1">
                <a:solidFill>
                  <a:schemeClr val="bg1"/>
                </a:solidFill>
              </a:rPr>
              <a:t>Réduisez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coûts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ou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augmentez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revenus</a:t>
            </a:r>
            <a:r>
              <a:rPr lang="en-US" sz="3600" dirty="0">
                <a:solidFill>
                  <a:schemeClr val="bg1"/>
                </a:solidFill>
              </a:rPr>
              <a:t> par </a:t>
            </a:r>
            <a:r>
              <a:rPr lang="en-US" sz="3600" dirty="0" err="1">
                <a:solidFill>
                  <a:schemeClr val="bg1"/>
                </a:solidFill>
              </a:rPr>
              <a:t>exemple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457200" indent="-457200" algn="l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pPr marL="457200" indent="-457200" algn="l">
              <a:buAutoNum type="arabicPeriod"/>
            </a:pPr>
            <a:r>
              <a:rPr lang="en-US" sz="2900" b="1" dirty="0" err="1">
                <a:solidFill>
                  <a:schemeClr val="bg1"/>
                </a:solidFill>
              </a:rPr>
              <a:t>Bloquez</a:t>
            </a:r>
            <a:r>
              <a:rPr lang="en-US" sz="2900" b="1" dirty="0">
                <a:solidFill>
                  <a:schemeClr val="bg1"/>
                </a:solidFill>
              </a:rPr>
              <a:t> </a:t>
            </a:r>
            <a:r>
              <a:rPr lang="en-US" sz="2900" b="1" dirty="0" err="1">
                <a:solidFill>
                  <a:schemeClr val="bg1"/>
                </a:solidFill>
              </a:rPr>
              <a:t>une</a:t>
            </a:r>
            <a:r>
              <a:rPr lang="en-US" sz="2900" b="1" dirty="0">
                <a:solidFill>
                  <a:schemeClr val="bg1"/>
                </a:solidFill>
              </a:rPr>
              <a:t> </a:t>
            </a:r>
            <a:r>
              <a:rPr lang="en-US" sz="2900" b="1" dirty="0" err="1">
                <a:solidFill>
                  <a:schemeClr val="bg1"/>
                </a:solidFill>
              </a:rPr>
              <a:t>partie</a:t>
            </a:r>
            <a:r>
              <a:rPr lang="en-US" sz="2900" b="1" dirty="0">
                <a:solidFill>
                  <a:schemeClr val="bg1"/>
                </a:solidFill>
              </a:rPr>
              <a:t> de </a:t>
            </a:r>
            <a:r>
              <a:rPr lang="en-US" sz="2900" b="1" dirty="0" err="1">
                <a:solidFill>
                  <a:schemeClr val="bg1"/>
                </a:solidFill>
              </a:rPr>
              <a:t>votre</a:t>
            </a:r>
            <a:r>
              <a:rPr lang="en-US" sz="2900" b="1" dirty="0">
                <a:solidFill>
                  <a:schemeClr val="bg1"/>
                </a:solidFill>
              </a:rPr>
              <a:t> temps pour </a:t>
            </a:r>
            <a:r>
              <a:rPr lang="en-US" sz="2900" b="1" dirty="0" err="1">
                <a:solidFill>
                  <a:schemeClr val="bg1"/>
                </a:solidFill>
              </a:rPr>
              <a:t>travailler</a:t>
            </a:r>
            <a:r>
              <a:rPr lang="en-US" sz="2900" b="1" dirty="0">
                <a:solidFill>
                  <a:schemeClr val="bg1"/>
                </a:solidFill>
              </a:rPr>
              <a:t> sur </a:t>
            </a:r>
            <a:r>
              <a:rPr lang="en-US" sz="2900" b="1" dirty="0" err="1">
                <a:solidFill>
                  <a:schemeClr val="bg1"/>
                </a:solidFill>
              </a:rPr>
              <a:t>votre</a:t>
            </a:r>
            <a:r>
              <a:rPr lang="en-US" sz="2900" b="1" dirty="0">
                <a:solidFill>
                  <a:schemeClr val="bg1"/>
                </a:solidFill>
              </a:rPr>
              <a:t> développement commercial: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err="1">
                <a:solidFill>
                  <a:schemeClr val="bg1"/>
                </a:solidFill>
              </a:rPr>
              <a:t>Faites</a:t>
            </a:r>
            <a:r>
              <a:rPr lang="en-US" sz="3600" dirty="0">
                <a:solidFill>
                  <a:schemeClr val="bg1"/>
                </a:solidFill>
              </a:rPr>
              <a:t>-le sur </a:t>
            </a:r>
            <a:r>
              <a:rPr lang="en-US" sz="3600" dirty="0" err="1">
                <a:solidFill>
                  <a:schemeClr val="bg1"/>
                </a:solidFill>
              </a:rPr>
              <a:t>une</a:t>
            </a:r>
            <a:r>
              <a:rPr lang="en-US" sz="3600" dirty="0">
                <a:solidFill>
                  <a:schemeClr val="bg1"/>
                </a:solidFill>
              </a:rPr>
              <a:t> base </a:t>
            </a:r>
            <a:r>
              <a:rPr lang="en-US" sz="3600" dirty="0" err="1">
                <a:solidFill>
                  <a:schemeClr val="bg1"/>
                </a:solidFill>
              </a:rPr>
              <a:t>hebdomadaire</a:t>
            </a:r>
            <a:r>
              <a:rPr lang="en-US" sz="3600" dirty="0">
                <a:solidFill>
                  <a:schemeClr val="bg1"/>
                </a:solidFill>
              </a:rPr>
              <a:t>;</a:t>
            </a:r>
          </a:p>
          <a:p>
            <a:pPr marL="457200" indent="-457200" algn="l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pPr marL="457200" indent="-457200" algn="l">
              <a:buAutoNum type="arabicPeriod"/>
            </a:pPr>
            <a:r>
              <a:rPr lang="en-US" sz="2900" b="1" dirty="0" err="1">
                <a:solidFill>
                  <a:schemeClr val="bg1"/>
                </a:solidFill>
              </a:rPr>
              <a:t>Investissez</a:t>
            </a:r>
            <a:r>
              <a:rPr lang="en-US" sz="2900" b="1" dirty="0">
                <a:solidFill>
                  <a:schemeClr val="bg1"/>
                </a:solidFill>
              </a:rPr>
              <a:t> dans le développement de </a:t>
            </a:r>
            <a:r>
              <a:rPr lang="en-US" sz="2900" b="1" dirty="0" err="1">
                <a:solidFill>
                  <a:schemeClr val="bg1"/>
                </a:solidFill>
              </a:rPr>
              <a:t>votre</a:t>
            </a:r>
            <a:r>
              <a:rPr lang="en-US" sz="2900" b="1" dirty="0">
                <a:solidFill>
                  <a:schemeClr val="bg1"/>
                </a:solidFill>
              </a:rPr>
              <a:t> Leadership pour </a:t>
            </a:r>
            <a:r>
              <a:rPr lang="en-US" sz="2900" b="1" dirty="0" err="1">
                <a:solidFill>
                  <a:schemeClr val="bg1"/>
                </a:solidFill>
              </a:rPr>
              <a:t>vous</a:t>
            </a:r>
            <a:r>
              <a:rPr lang="en-US" sz="2900" b="1" dirty="0">
                <a:solidFill>
                  <a:schemeClr val="bg1"/>
                </a:solidFill>
              </a:rPr>
              <a:t> aider À: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Définir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ou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affiner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votre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modèle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d’affaires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ainsi</a:t>
            </a:r>
            <a:r>
              <a:rPr lang="en-US" sz="3600" dirty="0">
                <a:solidFill>
                  <a:schemeClr val="bg1"/>
                </a:solidFill>
              </a:rPr>
              <a:t> que les flux </a:t>
            </a:r>
            <a:r>
              <a:rPr lang="en-US" sz="3600" dirty="0" err="1">
                <a:solidFill>
                  <a:schemeClr val="bg1"/>
                </a:solidFill>
              </a:rPr>
              <a:t>générateurs</a:t>
            </a:r>
            <a:r>
              <a:rPr lang="en-US" sz="3600" dirty="0">
                <a:solidFill>
                  <a:schemeClr val="bg1"/>
                </a:solidFill>
              </a:rPr>
              <a:t> de </a:t>
            </a:r>
            <a:r>
              <a:rPr lang="en-US" sz="3600" dirty="0" err="1">
                <a:solidFill>
                  <a:schemeClr val="bg1"/>
                </a:solidFill>
              </a:rPr>
              <a:t>revenus</a:t>
            </a:r>
            <a:r>
              <a:rPr lang="en-US" sz="3600" dirty="0">
                <a:solidFill>
                  <a:schemeClr val="bg1"/>
                </a:solidFill>
              </a:rPr>
              <a:t>. </a:t>
            </a: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5716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6096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</a:rPr>
              <a:t>STRATÉGIES INSPIRANTES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0"/>
            <a:ext cx="7141307" cy="6247541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>
                <a:solidFill>
                  <a:schemeClr val="bg1"/>
                </a:solidFill>
              </a:rPr>
              <a:t>Les astuces </a:t>
            </a:r>
            <a:r>
              <a:rPr lang="en-US" sz="2900" b="1" dirty="0" err="1">
                <a:solidFill>
                  <a:schemeClr val="bg1"/>
                </a:solidFill>
              </a:rPr>
              <a:t>d’isabelle</a:t>
            </a:r>
            <a:r>
              <a:rPr lang="en-US" sz="2900" b="1" dirty="0">
                <a:solidFill>
                  <a:schemeClr val="bg1"/>
                </a:solidFill>
              </a:rPr>
              <a:t>: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CA" sz="2000" b="1" dirty="0">
                <a:solidFill>
                  <a:schemeClr val="bg1"/>
                </a:solidFill>
              </a:rPr>
              <a:t>Ayez une base de marque très claire et un positionnement unique: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 Comprendre et posséder ce qui fait de vous le premier, le meilleur ou le seul et tirer parti du marketing éducatif pour vous commercialiser;</a:t>
            </a:r>
          </a:p>
          <a:p>
            <a:pPr marL="457200" indent="-457200" algn="l">
              <a:buFont typeface="+mj-lt"/>
              <a:buAutoNum type="arabicPeriod"/>
            </a:pPr>
            <a:endParaRPr lang="fr-CA" sz="2000" dirty="0">
              <a:solidFill>
                <a:schemeClr val="bg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CA" sz="2000" b="1" dirty="0">
                <a:solidFill>
                  <a:schemeClr val="bg1"/>
                </a:solidFill>
              </a:rPr>
              <a:t>Cherchez toujours à innover: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 Accepter le changement et être en mesure de répondre à la question : Qu’est-ce que cette situation m’appelle à devenir ?</a:t>
            </a:r>
          </a:p>
          <a:p>
            <a:pPr marL="457200" indent="-457200" algn="l">
              <a:buFont typeface="+mj-lt"/>
              <a:buAutoNum type="arabicPeriod"/>
            </a:pPr>
            <a:endParaRPr lang="fr-CA" sz="2000" dirty="0">
              <a:solidFill>
                <a:schemeClr val="bg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CA" sz="2000" b="1" dirty="0">
                <a:solidFill>
                  <a:schemeClr val="bg1"/>
                </a:solidFill>
              </a:rPr>
              <a:t>Traitez-vous (et votre entreprise) comme un client à un million de dollars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Travaillez sur votre entreprise et adoptez un état d’esprit modèle.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0697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6096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</a:rPr>
              <a:t>STRATÉGIES INSPIRANTES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0068" y="609600"/>
            <a:ext cx="7358263" cy="6247541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>
                <a:solidFill>
                  <a:schemeClr val="bg1"/>
                </a:solidFill>
              </a:rPr>
              <a:t>Les astuces de </a:t>
            </a:r>
            <a:r>
              <a:rPr lang="en-US" sz="2900" b="1" dirty="0" err="1">
                <a:solidFill>
                  <a:schemeClr val="bg1"/>
                </a:solidFill>
              </a:rPr>
              <a:t>sandrine</a:t>
            </a:r>
            <a:r>
              <a:rPr lang="en-US" sz="2900" b="1" dirty="0">
                <a:solidFill>
                  <a:schemeClr val="bg1"/>
                </a:solidFill>
              </a:rPr>
              <a:t>: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CA" sz="2300" b="1" dirty="0">
                <a:solidFill>
                  <a:schemeClr val="bg1"/>
                </a:solidFill>
              </a:rPr>
              <a:t>DÉFINISSEZ DES OBJECTIFS de MARKETING PRÉCIS: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 Adapter sa stratégie digitale pour chaque objectif et choisir les canaux digitaux qui correspondent et travailler le message.</a:t>
            </a:r>
          </a:p>
          <a:p>
            <a:pPr marL="457200" indent="-457200" algn="l">
              <a:buFont typeface="+mj-lt"/>
              <a:buAutoNum type="arabicPeriod"/>
            </a:pPr>
            <a:endParaRPr lang="fr-CA" sz="2000" dirty="0">
              <a:solidFill>
                <a:schemeClr val="bg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CA" sz="2300" b="1" dirty="0">
                <a:solidFill>
                  <a:schemeClr val="bg1"/>
                </a:solidFill>
              </a:rPr>
              <a:t>Placez votre client/prospect au centre de votre stratÉgie: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 Établir 3 à 4 profils types, définir le portrait de chacun en persona et archétype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fr-CA" sz="2400" dirty="0">
              <a:solidFill>
                <a:schemeClr val="bg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CA" sz="2100" b="1" dirty="0">
                <a:solidFill>
                  <a:schemeClr val="bg1"/>
                </a:solidFill>
              </a:rPr>
              <a:t>ASSISTEZ À DES FORMATIONS, INFORMEZ-VOUS OU FAITES-VOUS ACCOMPAGNER: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Être en veille permanente, ne pas hésiter à demander des conseils d’experts.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350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144F85-BE1C-4E67-A01B-D2A813AB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0" y="795528"/>
            <a:ext cx="5612130" cy="12344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90F531-3794-4B65-8CD1-1BA5CDF5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8974" y="2112264"/>
            <a:ext cx="8383905" cy="395935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BA09D-B345-4190-AF4F-F9B9FA522032}"/>
              </a:ext>
            </a:extLst>
          </p:cNvPr>
          <p:cNvSpPr/>
          <p:nvPr/>
        </p:nvSpPr>
        <p:spPr>
          <a:xfrm>
            <a:off x="0" y="-123825"/>
            <a:ext cx="3048000" cy="7439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183BAC7F-7E5F-4BAC-91D3-EDD2C8E07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3048000" y="10"/>
            <a:ext cx="458790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>
            <a:extLst>
              <a:ext uri="{FF2B5EF4-FFF2-40B4-BE49-F238E27FC236}">
                <a16:creationId xmlns:a16="http://schemas.microsoft.com/office/drawing/2014/main" id="{362761B1-FFF2-416E-B4CC-08605D5E931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901" y="78958"/>
            <a:ext cx="2954371" cy="1670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67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Le premier d’une série de 10 panels inspirants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C1E84C57-E164-4A27-9776-1ECB45E7911F}"/>
              </a:ext>
            </a:extLst>
          </p:cNvPr>
          <p:cNvSpPr txBox="1">
            <a:spLocks/>
          </p:cNvSpPr>
          <p:nvPr/>
        </p:nvSpPr>
        <p:spPr>
          <a:xfrm>
            <a:off x="390526" y="5064687"/>
            <a:ext cx="3257550" cy="12594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b="1" dirty="0">
                <a:solidFill>
                  <a:schemeClr val="bg1"/>
                </a:solidFill>
              </a:rPr>
              <a:t>Panel 1.</a:t>
            </a:r>
          </a:p>
          <a:p>
            <a:pPr marL="0" indent="0" algn="r">
              <a:buNone/>
            </a:pPr>
            <a:r>
              <a:rPr lang="fr-FR" sz="1800" b="1" dirty="0">
                <a:solidFill>
                  <a:schemeClr val="bg1"/>
                </a:solidFill>
              </a:rPr>
              <a:t>Stratégies inspirantes pour résultats détonants !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4439049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299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91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9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9" name="Rectangle 193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94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95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3459" y="403442"/>
            <a:ext cx="6452566" cy="6225743"/>
          </a:xfrm>
        </p:spPr>
        <p:txBody>
          <a:bodyPr vert="horz" lIns="0" tIns="0" rIns="0" bIns="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/>
              <a:t>Nos panÉlistes invitÉes</a:t>
            </a:r>
            <a:r>
              <a:rPr lang="en-US" sz="2000" dirty="0"/>
              <a:t>:</a:t>
            </a:r>
          </a:p>
          <a:p>
            <a:pPr algn="l">
              <a:lnSpc>
                <a:spcPct val="120000"/>
              </a:lnSpc>
            </a:pPr>
            <a:endParaRPr lang="en-US" sz="1800" dirty="0"/>
          </a:p>
          <a:p>
            <a:pPr algn="l">
              <a:lnSpc>
                <a:spcPct val="120000"/>
              </a:lnSpc>
            </a:pPr>
            <a:r>
              <a:rPr lang="en-US" sz="1800" b="1" dirty="0"/>
              <a:t>Galia shukr </a:t>
            </a:r>
          </a:p>
          <a:p>
            <a:pPr marL="0" lvl="1" algn="l"/>
            <a:r>
              <a:rPr lang="en-US" sz="1800" dirty="0"/>
              <a:t>	Prestige Academy</a:t>
            </a:r>
            <a:br>
              <a:rPr lang="en-US" sz="1800" dirty="0"/>
            </a:br>
            <a:r>
              <a:rPr lang="en-US" sz="1800" dirty="0"/>
              <a:t>	 gshukr@pbmc.ca</a:t>
            </a:r>
          </a:p>
          <a:p>
            <a:pPr algn="l">
              <a:lnSpc>
                <a:spcPct val="120000"/>
              </a:lnSpc>
            </a:pPr>
            <a:endParaRPr lang="en-US" sz="1800" dirty="0"/>
          </a:p>
          <a:p>
            <a:pPr algn="l">
              <a:lnSpc>
                <a:spcPct val="120000"/>
              </a:lnSpc>
            </a:pPr>
            <a:r>
              <a:rPr lang="en-US" sz="1800" b="1" dirty="0"/>
              <a:t>Isabelle Mercier-Turcotte</a:t>
            </a:r>
            <a:endParaRPr lang="en-US" sz="1800" dirty="0"/>
          </a:p>
          <a:p>
            <a:pPr marL="0" lvl="1" algn="l"/>
            <a:r>
              <a:rPr lang="en-US" sz="1800" dirty="0"/>
              <a:t>	Leapzone Strategies</a:t>
            </a:r>
            <a:br>
              <a:rPr lang="en-US" sz="1800" dirty="0"/>
            </a:br>
            <a:r>
              <a:rPr lang="en-US" sz="1800" dirty="0"/>
              <a:t>	 isabelle@leapzonestrategies.com</a:t>
            </a:r>
          </a:p>
          <a:p>
            <a:pPr algn="l">
              <a:lnSpc>
                <a:spcPct val="120000"/>
              </a:lnSpc>
            </a:pPr>
            <a:endParaRPr lang="en-US" sz="1800" dirty="0"/>
          </a:p>
          <a:p>
            <a:pPr algn="l">
              <a:lnSpc>
                <a:spcPct val="120000"/>
              </a:lnSpc>
            </a:pPr>
            <a:r>
              <a:rPr lang="en-US" sz="1800" b="1" dirty="0"/>
              <a:t>Sandrine Detroyat </a:t>
            </a:r>
          </a:p>
          <a:p>
            <a:pPr marL="0" lvl="1" algn="l"/>
            <a:r>
              <a:rPr lang="en-US" sz="1800" dirty="0"/>
              <a:t>	Alliance Française Vancouver </a:t>
            </a:r>
            <a:br>
              <a:rPr lang="en-US" sz="1800" dirty="0"/>
            </a:br>
            <a:r>
              <a:rPr lang="en-US" sz="1800" dirty="0"/>
              <a:t>	 marketing@alliancefrancaise.ca</a:t>
            </a:r>
          </a:p>
          <a:p>
            <a:pPr indent="-2286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 indent="-2286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3F85DDB0-C962-426D-9E0E-6E4903F0C60B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700" dirty="0">
                <a:solidFill>
                  <a:schemeClr val="bg1"/>
                </a:solidFill>
              </a:rPr>
              <a:t>STRATÉGIES INSPIRANTES</a:t>
            </a: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F3AC90AF-FCCB-4226-B684-B39A2F7874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5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618294"/>
              </p:ext>
            </p:extLst>
          </p:nvPr>
        </p:nvGraphicFramePr>
        <p:xfrm>
          <a:off x="4494654" y="468000"/>
          <a:ext cx="7240146" cy="92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700" dirty="0">
                <a:solidFill>
                  <a:schemeClr val="bg1"/>
                </a:solidFill>
              </a:rPr>
              <a:t>STRATÉGIES INSPIRANTES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785BC0E-B47F-4AD6-8E2A-4E26DD39FEC2}"/>
              </a:ext>
            </a:extLst>
          </p:cNvPr>
          <p:cNvSpPr txBox="1"/>
          <p:nvPr/>
        </p:nvSpPr>
        <p:spPr>
          <a:xfrm>
            <a:off x="4494654" y="1452785"/>
            <a:ext cx="7240146" cy="491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Arial" panose="020B0604020202020204" pitchFamily="34" charset="0"/>
              <a:buNone/>
            </a:pPr>
            <a:r>
              <a:rPr lang="fr-FR" sz="2400" b="1" kern="1200" dirty="0"/>
              <a:t>Prenez le contrôle de vos finances et projetez un budget sur 12 mois :</a:t>
            </a:r>
            <a:endParaRPr lang="en-US" sz="2400" kern="1200" dirty="0"/>
          </a:p>
          <a:p>
            <a:pPr lvl="1" defTabSz="11112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fr-FR" sz="2000" kern="1200" dirty="0"/>
              <a:t>Surveillez tout écart et agissez rapidement (réduisez vos coûts ou augmentez vos revenus par exemple).</a:t>
            </a:r>
          </a:p>
          <a:p>
            <a:pPr marL="0" lvl="1" defTabSz="11112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tabLst>
                <a:tab pos="0" algn="l"/>
              </a:tabLst>
            </a:pPr>
            <a:br>
              <a:rPr lang="fr-FR" sz="2400" b="1" kern="1200" dirty="0"/>
            </a:br>
            <a:r>
              <a:rPr lang="fr-FR" sz="2400" b="1" kern="1200" dirty="0"/>
              <a:t>Bloquez une partie de votre temps pour tra-vailler sur votre développement commercial :</a:t>
            </a:r>
            <a:endParaRPr lang="en-US" sz="2400" kern="1200" dirty="0"/>
          </a:p>
          <a:p>
            <a:pPr lvl="1" defTabSz="11112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fr-FR" sz="2000" kern="1200" dirty="0"/>
              <a:t>Faites-le sur une base hebdomadaire.</a:t>
            </a:r>
          </a:p>
          <a:p>
            <a:pPr marL="0" lvl="1" defTabSz="11112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br>
              <a:rPr lang="fr-FR" sz="2400" b="1" kern="1200" dirty="0"/>
            </a:br>
            <a:r>
              <a:rPr lang="fr-FR" sz="2400" b="1" kern="1200" dirty="0"/>
              <a:t>Investissez dans le développement de votre Leadership pour vous aider à :</a:t>
            </a:r>
            <a:endParaRPr lang="en-US" sz="2400" kern="1200" dirty="0"/>
          </a:p>
          <a:p>
            <a:pPr lvl="1" defTabSz="11112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fr-FR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  <a:ea typeface="+mn-ea"/>
                <a:cs typeface="+mn-cs"/>
              </a:rPr>
              <a:t>Définir ou affiner votre modèle d’affaires ainsi que les flux générateurs de revenus. </a:t>
            </a:r>
            <a:endParaRPr lang="en-US" sz="2400" kern="1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847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3591133"/>
              </p:ext>
            </p:extLst>
          </p:nvPr>
        </p:nvGraphicFramePr>
        <p:xfrm>
          <a:off x="4494654" y="468000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itre 1">
            <a:extLst>
              <a:ext uri="{FF2B5EF4-FFF2-40B4-BE49-F238E27FC236}">
                <a16:creationId xmlns:a16="http://schemas.microsoft.com/office/drawing/2014/main" id="{98A93727-E9F0-4C95-9C7F-CF769716A4CB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700" dirty="0">
                <a:solidFill>
                  <a:schemeClr val="bg1"/>
                </a:solidFill>
              </a:rPr>
              <a:t>STRATÉGIES INSPIRANTES</a:t>
            </a:r>
          </a:p>
        </p:txBody>
      </p:sp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94272" y="1160730"/>
            <a:ext cx="7307202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fr-CA" sz="2400" b="1" dirty="0"/>
              <a:t>Ayez une base de marque très claire et un positionnement unique :</a:t>
            </a:r>
            <a:endParaRPr lang="en-US" sz="2400" dirty="0"/>
          </a:p>
          <a:p>
            <a:pPr marL="457200" lvl="2"/>
            <a:r>
              <a:rPr lang="fr-CA" sz="2000" dirty="0"/>
              <a:t>Comprendre et posséder ce qui fait de vous le premier, le meilleur ou le seul et tirer parti du marketing éducatif pour vous commercialiser.</a:t>
            </a:r>
            <a:endParaRPr lang="en-US" sz="2000" dirty="0"/>
          </a:p>
          <a:p>
            <a:pPr marL="0" lvl="0" indent="0">
              <a:buNone/>
            </a:pPr>
            <a:endParaRPr lang="fr-CA" sz="2400" b="1" dirty="0"/>
          </a:p>
          <a:p>
            <a:pPr marL="0" lvl="0" indent="0">
              <a:buNone/>
            </a:pPr>
            <a:r>
              <a:rPr lang="fr-CA" sz="2400" b="1" dirty="0"/>
              <a:t>Cherchez toujours à innover :</a:t>
            </a:r>
            <a:endParaRPr lang="en-US" sz="2400" dirty="0"/>
          </a:p>
          <a:p>
            <a:pPr marL="457200" lvl="2"/>
            <a:r>
              <a:rPr lang="fr-CA" sz="2000" dirty="0"/>
              <a:t>Accepter le changement et être en mesure de répondre à la question : qu’est-ce que cette situation m’appelle à devenir ?</a:t>
            </a:r>
            <a:endParaRPr lang="en-US" sz="2000" dirty="0"/>
          </a:p>
          <a:p>
            <a:pPr marL="0" lvl="0" indent="0">
              <a:buNone/>
            </a:pPr>
            <a:endParaRPr lang="fr-CA" sz="2400" b="1" dirty="0"/>
          </a:p>
          <a:p>
            <a:pPr marL="0" lvl="0" indent="0">
              <a:buNone/>
            </a:pPr>
            <a:r>
              <a:rPr lang="fr-CA" sz="2400" b="1" dirty="0"/>
              <a:t>Traitez-vous (et votre entreprise) comme un client à un million de dollars :</a:t>
            </a:r>
            <a:endParaRPr lang="en-US" sz="2400" dirty="0"/>
          </a:p>
          <a:p>
            <a:pPr marL="457200" lvl="2"/>
            <a:r>
              <a:rPr lang="fr-CA" sz="2000" dirty="0"/>
              <a:t>Travaillez sur votre entreprise et adoptez un état d’esprit modèle.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554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3278636"/>
              </p:ext>
            </p:extLst>
          </p:nvPr>
        </p:nvGraphicFramePr>
        <p:xfrm>
          <a:off x="4494654" y="468000"/>
          <a:ext cx="7240146" cy="104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8" name="Titre 1">
            <a:extLst>
              <a:ext uri="{FF2B5EF4-FFF2-40B4-BE49-F238E27FC236}">
                <a16:creationId xmlns:a16="http://schemas.microsoft.com/office/drawing/2014/main" id="{2795325E-1141-44F1-91B1-F6B28E1613E4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700" dirty="0">
                <a:solidFill>
                  <a:schemeClr val="bg1"/>
                </a:solidFill>
              </a:rPr>
              <a:t>STRATÉGIES INSPIRANTES</a:t>
            </a:r>
          </a:p>
        </p:txBody>
      </p:sp>
      <p:pic>
        <p:nvPicPr>
          <p:cNvPr id="140" name="Picture 1">
            <a:extLst>
              <a:ext uri="{FF2B5EF4-FFF2-40B4-BE49-F238E27FC236}">
                <a16:creationId xmlns:a16="http://schemas.microsoft.com/office/drawing/2014/main" id="{E83D560A-BFF5-4872-A901-E21B747E09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0A19BDF5-CDCB-4B45-ADE2-63200B08C3E9}"/>
              </a:ext>
            </a:extLst>
          </p:cNvPr>
          <p:cNvSpPr txBox="1"/>
          <p:nvPr/>
        </p:nvSpPr>
        <p:spPr>
          <a:xfrm>
            <a:off x="4427980" y="1396180"/>
            <a:ext cx="7373494" cy="4850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fr-FR" sz="2400" b="1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  <a:ea typeface="+mn-ea"/>
                <a:cs typeface="+mn-cs"/>
              </a:rPr>
              <a:t>Définissez des objectifs de marketing précis :</a:t>
            </a:r>
            <a:endPara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  <a:ea typeface="+mn-ea"/>
              <a:cs typeface="+mn-cs"/>
            </a:endParaRP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fr-FR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  <a:ea typeface="+mn-ea"/>
                <a:cs typeface="+mn-cs"/>
              </a:rPr>
              <a:t>Adapter sa stratégie digitale pour chaque objectif </a:t>
            </a:r>
            <a:r>
              <a:rPr lang="fr-FR" sz="2000" kern="12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  <a:ea typeface="+mn-ea"/>
                <a:cs typeface="+mn-cs"/>
              </a:rPr>
              <a:t>etchoisir</a:t>
            </a:r>
            <a:r>
              <a:rPr lang="fr-FR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  <a:ea typeface="+mn-ea"/>
                <a:cs typeface="+mn-cs"/>
              </a:rPr>
              <a:t> les canaux digitaux qui correspondent et travailler le message.</a:t>
            </a:r>
            <a:endPara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  <a:ea typeface="+mn-ea"/>
              <a:cs typeface="+mn-cs"/>
            </a:endParaRP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fr-FR" sz="2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</a:endParaRP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fr-FR" sz="2400" b="1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</a:rPr>
              <a:t>Placez votre client/prospect au centre de votre stratégie :</a:t>
            </a:r>
            <a:endPara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</a:endParaRP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fr-FR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  <a:ea typeface="+mn-ea"/>
                <a:cs typeface="+mn-cs"/>
              </a:rPr>
              <a:t>Établir 3 à 4 profils types, définir le portrait de chacun en persona et archétype.</a:t>
            </a:r>
            <a:endPara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  <a:ea typeface="+mn-ea"/>
              <a:cs typeface="+mn-cs"/>
            </a:endParaRP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fr-FR" sz="2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</a:endParaRP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fr-FR" sz="2400" b="1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</a:rPr>
              <a:t>Assistez à des formations, informez-vous ou faites-vous accompagner :</a:t>
            </a:r>
            <a:endPara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</a:endParaRP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fr-FR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venir Next LT Pro"/>
                <a:ea typeface="+mn-ea"/>
                <a:cs typeface="+mn-cs"/>
              </a:rPr>
              <a:t>Être en veille permanente, ne pas hésiter à demander des conseils d’experts.</a:t>
            </a:r>
            <a:endPara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05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6096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</a:rPr>
              <a:t>STRATÉGIES INSPIRANTES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PERIODE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QUESTIONS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69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une série de 10 panels inspirants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4360857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0900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6096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</a:rPr>
              <a:t>STRATÉGIES INSPIRANTES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MERCI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505120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1976</TotalTime>
  <Words>810</Words>
  <Application>Microsoft Office PowerPoint</Application>
  <PresentationFormat>Grand écran</PresentationFormat>
  <Paragraphs>128</Paragraphs>
  <Slides>18</Slides>
  <Notes>0</Notes>
  <HiddenSlides>5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Avenir Next LT Pro</vt:lpstr>
      <vt:lpstr>GradientRiseVTI</vt:lpstr>
      <vt:lpstr>Stratégies inspirantes pour résultats détonants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STRATÉGIES INSPIRANTES</vt:lpstr>
      <vt:lpstr>Présentation PowerPoint</vt:lpstr>
      <vt:lpstr>STRATÉGIES INSPIRANTES</vt:lpstr>
      <vt:lpstr>Présentation PowerPoint</vt:lpstr>
      <vt:lpstr>Exemples de fonds d'écran</vt:lpstr>
      <vt:lpstr>Stratégies inspirantes pour  résultats détonants !</vt:lpstr>
      <vt:lpstr>Stratégies inspirantes pour  résultats détonants !</vt:lpstr>
      <vt:lpstr>STRATÉGIES INSPIRANTES</vt:lpstr>
      <vt:lpstr>STRATÉGIES INSPIRANTES</vt:lpstr>
      <vt:lpstr>STRATÉGIES INSPIRANTES</vt:lpstr>
      <vt:lpstr>STRATÉGIES INSPIRANTES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Gaëtan Mourmant</dc:creator>
  <cp:lastModifiedBy>Gaëtan Mourmant</cp:lastModifiedBy>
  <cp:revision>41</cp:revision>
  <dcterms:created xsi:type="dcterms:W3CDTF">2021-03-18T23:27:37Z</dcterms:created>
  <dcterms:modified xsi:type="dcterms:W3CDTF">2021-08-19T01:05:30Z</dcterms:modified>
</cp:coreProperties>
</file>