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73" r:id="rId2"/>
    <p:sldId id="274" r:id="rId3"/>
    <p:sldId id="291" r:id="rId4"/>
    <p:sldId id="264" r:id="rId5"/>
    <p:sldId id="292" r:id="rId6"/>
    <p:sldId id="269" r:id="rId7"/>
    <p:sldId id="293" r:id="rId8"/>
    <p:sldId id="277" r:id="rId9"/>
    <p:sldId id="278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FBC"/>
    <a:srgbClr val="EAAC66"/>
    <a:srgbClr val="17E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 sz="1600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 sz="1600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  <a:t>1. Stratégies inspirantes </a:t>
          </a:r>
          <a:br>
            <a:rPr lang="fr-FR" sz="18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>
              <a:solidFill>
                <a:srgbClr val="BF2FBC"/>
              </a:solidFill>
              <a:latin typeface="+mn-lt"/>
            </a:rPr>
            <a:t>2. Transition numérique		</a:t>
          </a:r>
          <a:br>
            <a:rPr lang="fr-FR" sz="1800" b="1" kern="1200" noProof="0">
              <a:solidFill>
                <a:srgbClr val="BF2FBC"/>
              </a:solidFill>
              <a:latin typeface="+mn-lt"/>
            </a:rPr>
          </a:br>
          <a:r>
            <a:rPr lang="fr-FR" sz="1800" b="1" kern="1200" noProof="0">
              <a:solidFill>
                <a:srgbClr val="BF2FBC"/>
              </a:solidFill>
              <a:latin typeface="+mn-lt"/>
            </a:rPr>
            <a:t>            </a:t>
          </a:r>
          <a:r>
            <a:rPr lang="fr-FR" sz="16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  <a:t>Nouveau ! Disponible en relecture sur le site pour les membres</a:t>
          </a:r>
          <a:endParaRPr lang="fr-FR" sz="1800" kern="1200" noProof="0">
            <a:solidFill>
              <a:srgbClr val="BF2FBC"/>
            </a:solidFill>
          </a:endParaRP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 sz="1600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 sz="1600"/>
        </a:p>
      </dgm:t>
    </dgm:pt>
    <dgm:pt modelId="{B1D5FB47-1B45-4724-9934-EA8AE4EE53C1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3. Santé mentale	Aujourd'hui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0ADA9E86-AB74-4E6B-A720-B02183264668}" type="parTrans" cxnId="{9C2F7B5F-82DD-47E8-80E6-F6115B7AA09D}">
      <dgm:prSet/>
      <dgm:spPr/>
      <dgm:t>
        <a:bodyPr/>
        <a:lstStyle/>
        <a:p>
          <a:endParaRPr lang="en-US" sz="1600"/>
        </a:p>
      </dgm:t>
    </dgm:pt>
    <dgm:pt modelId="{9109DAFC-2B30-4EEA-A67C-326D9EC3F625}" type="sibTrans" cxnId="{9C2F7B5F-82DD-47E8-80E6-F6115B7AA09D}">
      <dgm:prSet/>
      <dgm:spPr/>
      <dgm:t>
        <a:bodyPr/>
        <a:lstStyle/>
        <a:p>
          <a:endParaRPr lang="en-US" sz="1600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4. Économie	15 septembre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 sz="1600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 sz="1600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5. Immobilier commercial	20 octobre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 sz="1600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 sz="1600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6. Ressources humaines	17 novembre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 sz="1600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 sz="1600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7. Communication et marketing	15 décembre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 sz="1600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 sz="1600"/>
        </a:p>
      </dgm:t>
    </dgm:pt>
    <dgm:pt modelId="{F1B033C2-3864-4D8E-9212-10D4FCD5B84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8. Conseils légaux	19 janvier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65EF8B74-3BE7-42F6-9918-1A26FF08F6B5}" type="parTrans" cxnId="{27C5D225-1F92-43CA-BF12-A37A0D586D7E}">
      <dgm:prSet/>
      <dgm:spPr/>
      <dgm:t>
        <a:bodyPr/>
        <a:lstStyle/>
        <a:p>
          <a:endParaRPr lang="en-US" sz="1600"/>
        </a:p>
      </dgm:t>
    </dgm:pt>
    <dgm:pt modelId="{D36D39B0-9FF4-4205-AE5E-73873A5FC131}" type="sibTrans" cxnId="{27C5D225-1F92-43CA-BF12-A37A0D586D7E}">
      <dgm:prSet/>
      <dgm:spPr/>
      <dgm:t>
        <a:bodyPr/>
        <a:lstStyle/>
        <a:p>
          <a:endParaRPr lang="en-US" sz="1600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9. Energies renouvelables	16 février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 sz="1600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 sz="1600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10. Investissements	16 mars</a:t>
          </a:r>
          <a:endParaRPr lang="fr-FR" sz="2000" kern="1200" noProof="0">
            <a:solidFill>
              <a:srgbClr val="BF2FBC"/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 sz="1600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 sz="1600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63438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4C7ED1D-BA01-4440-A1E6-D278CEE6BC96}" srcId="{C590420E-28C9-41F5-882B-DBAA2CD20E7E}" destId="{BEFA1F0A-2FBF-43BD-BFEB-4E384601188E}" srcOrd="2" destOrd="0" parTransId="{DAED7253-8D97-446E-BF7F-29A959647EE1}" sibTransId="{79B05F5D-995E-4AAF-9C42-4D7B485819A4}"/>
    <dgm:cxn modelId="{3DA16521-C539-43A1-8C42-30B58370670E}" srcId="{C590420E-28C9-41F5-882B-DBAA2CD20E7E}" destId="{92822BE1-00B5-442C-997F-379F37C0FC0E}" srcOrd="5" destOrd="0" parTransId="{FC51E9F8-8419-4CA7-B614-DB477CA3FEE7}" sibTransId="{4A44DC43-7357-47E0-AF63-1C816FF1F4B6}"/>
    <dgm:cxn modelId="{27C5D225-1F92-43CA-BF12-A37A0D586D7E}" srcId="{C590420E-28C9-41F5-882B-DBAA2CD20E7E}" destId="{F1B033C2-3864-4D8E-9212-10D4FCD5B848}" srcOrd="6" destOrd="0" parTransId="{65EF8B74-3BE7-42F6-9918-1A26FF08F6B5}" sibTransId="{D36D39B0-9FF4-4205-AE5E-73873A5FC131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1C1DAA46-F0AB-42A1-9D84-99046371C69A}" type="presOf" srcId="{B1D5FB47-1B45-4724-9934-EA8AE4EE53C1}" destId="{47FF34DC-E938-4E1C-A4A2-A872FED08114}" srcOrd="0" destOrd="1" presId="urn:microsoft.com/office/officeart/2005/8/layout/vList2"/>
    <dgm:cxn modelId="{8CEAD347-2420-4B11-806D-B7450A56A565}" type="presOf" srcId="{F1B033C2-3864-4D8E-9212-10D4FCD5B848}" destId="{47FF34DC-E938-4E1C-A4A2-A872FED08114}" srcOrd="0" destOrd="6" presId="urn:microsoft.com/office/officeart/2005/8/layout/vList2"/>
    <dgm:cxn modelId="{0D364451-230A-4F61-A559-48D94A3E371C}" srcId="{C590420E-28C9-41F5-882B-DBAA2CD20E7E}" destId="{4FAFBFB1-B92F-4818-94C9-6D1502F73BE5}" srcOrd="4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7" presId="urn:microsoft.com/office/officeart/2005/8/layout/vList2"/>
    <dgm:cxn modelId="{9C2F7B5F-82DD-47E8-80E6-F6115B7AA09D}" srcId="{C590420E-28C9-41F5-882B-DBAA2CD20E7E}" destId="{B1D5FB47-1B45-4724-9934-EA8AE4EE53C1}" srcOrd="1" destOrd="0" parTransId="{0ADA9E86-AB74-4E6B-A720-B02183264668}" sibTransId="{9109DAFC-2B30-4EEA-A67C-326D9EC3F625}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5E3F227F-70AA-4EFA-8C06-92E04400D7A2}" type="presOf" srcId="{73A6B060-27A4-4A24-867E-C49F63C073D6}" destId="{47FF34DC-E938-4E1C-A4A2-A872FED08114}" srcOrd="0" destOrd="8" presId="urn:microsoft.com/office/officeart/2005/8/layout/vList2"/>
    <dgm:cxn modelId="{466BA482-990A-40B7-B5E4-CD216C04962B}" srcId="{C590420E-28C9-41F5-882B-DBAA2CD20E7E}" destId="{8A207C97-E7A1-42A6-9653-39BC27BAEA2C}" srcOrd="3" destOrd="0" parTransId="{6F430443-6918-4BFA-88D9-6058C60C48C4}" sibTransId="{7F702627-87F9-4762-A223-D23BF9E4371B}"/>
    <dgm:cxn modelId="{2CBB3589-4849-46C6-A0DD-CD9617BCD9D7}" type="presOf" srcId="{BEFA1F0A-2FBF-43BD-BFEB-4E384601188E}" destId="{47FF34DC-E938-4E1C-A4A2-A872FED08114}" srcOrd="0" destOrd="2" presId="urn:microsoft.com/office/officeart/2005/8/layout/vList2"/>
    <dgm:cxn modelId="{FE9D3DB7-5408-4EBD-828C-3CCFF771C22B}" srcId="{C590420E-28C9-41F5-882B-DBAA2CD20E7E}" destId="{335BDA9A-9D6B-48A9-B2EC-FBB4EE5DFFA5}" srcOrd="7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8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3" presId="urn:microsoft.com/office/officeart/2005/8/layout/vList2"/>
    <dgm:cxn modelId="{6F21DDD0-351D-42A6-899C-8E6CF6FF942C}" type="presOf" srcId="{92822BE1-00B5-442C-997F-379F37C0FC0E}" destId="{47FF34DC-E938-4E1C-A4A2-A872FED08114}" srcOrd="0" destOrd="5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36127AEA-4920-45CD-B0C2-E02F811FA773}" type="presOf" srcId="{4FAFBFB1-B92F-4818-94C9-6D1502F73BE5}" destId="{47FF34DC-E938-4E1C-A4A2-A872FED08114}" srcOrd="0" destOrd="4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Christine Butler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Mélanie Ruffié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Nicolas Roux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1. Stratégies inspirantes	En relecture (site)</a:t>
          </a: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/>
        </a:p>
      </dgm:t>
    </dgm:pt>
    <dgm:pt modelId="{6F7801D2-87C2-4707-995F-79C1392D559C}">
      <dgm:prSet custT="1"/>
      <dgm:spPr/>
      <dgm:t>
        <a:bodyPr/>
        <a:lstStyle/>
        <a:p>
          <a:pPr marL="265113" lvl="1" indent="-265113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2. Migration numérique et </a:t>
          </a:r>
          <a:b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</a:br>
          <a: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technologique : réussir son envol	En relecture (site)</a:t>
          </a:r>
          <a:endParaRPr lang="fr-FR" sz="2400" kern="1200" noProof="0">
            <a:solidFill>
              <a:srgbClr val="BF2FBC"/>
            </a:solidFill>
          </a:endParaRPr>
        </a:p>
      </dgm:t>
    </dgm:pt>
    <dgm:pt modelId="{94B7D059-6A30-4785-B412-0D1AC02D1A44}" type="parTrans" cxnId="{E0F447E9-E1E7-46B6-990A-2EF7BA2ACCCA}">
      <dgm:prSet/>
      <dgm:spPr/>
      <dgm:t>
        <a:bodyPr/>
        <a:lstStyle/>
        <a:p>
          <a:endParaRPr lang="en-US"/>
        </a:p>
      </dgm:t>
    </dgm:pt>
    <dgm:pt modelId="{5D459EF3-8E27-4EF3-B321-579EE81EA3D3}" type="sibTrans" cxnId="{E0F447E9-E1E7-46B6-990A-2EF7BA2ACCCA}">
      <dgm:prSet/>
      <dgm:spPr/>
      <dgm:t>
        <a:bodyPr/>
        <a:lstStyle/>
        <a:p>
          <a:endParaRPr lang="en-US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BF2FBC"/>
              </a:solidFill>
              <a:latin typeface="+mn-lt"/>
            </a:rPr>
            <a:t>4. Économie	15 septembre</a:t>
          </a:r>
          <a:endParaRPr lang="fr-FR" sz="2400" kern="1200" noProof="0">
            <a:solidFill>
              <a:srgbClr val="BF2FBC"/>
            </a:solidFill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5. Immobilier commercial	20 octobre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Ressources humaines	17 novembre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7. Communication et marketing	15 décembre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/>
        </a:p>
      </dgm:t>
    </dgm:pt>
    <dgm:pt modelId="{F1B033C2-3864-4D8E-9212-10D4FCD5B84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8. Conseils légaux	19 janvier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5EF8B74-3BE7-42F6-9918-1A26FF08F6B5}" type="parTrans" cxnId="{27C5D225-1F92-43CA-BF12-A37A0D586D7E}">
      <dgm:prSet/>
      <dgm:spPr/>
      <dgm:t>
        <a:bodyPr/>
        <a:lstStyle/>
        <a:p>
          <a:endParaRPr lang="en-US"/>
        </a:p>
      </dgm:t>
    </dgm:pt>
    <dgm:pt modelId="{D36D39B0-9FF4-4205-AE5E-73873A5FC131}" type="sibTrans" cxnId="{27C5D225-1F92-43CA-BF12-A37A0D586D7E}">
      <dgm:prSet/>
      <dgm:spPr/>
      <dgm:t>
        <a:bodyPr/>
        <a:lstStyle/>
        <a:p>
          <a:endParaRPr lang="en-US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9. Energies renouvelables	16 février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10. Investissements	16 mars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/>
        </a:p>
      </dgm:t>
    </dgm:pt>
    <dgm:pt modelId="{130952BC-3B3C-40A8-98A5-09403C4DE450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  <a:t>3. Santé mentale	Aujourd'hui</a:t>
          </a:r>
        </a:p>
      </dgm:t>
    </dgm:pt>
    <dgm:pt modelId="{6EA2D4B4-625D-4A57-AA49-C8170D50994A}" type="parTrans" cxnId="{76884BB4-F964-409B-8B2A-EB513D426862}">
      <dgm:prSet/>
      <dgm:spPr/>
      <dgm:t>
        <a:bodyPr/>
        <a:lstStyle/>
        <a:p>
          <a:endParaRPr lang="en-US"/>
        </a:p>
      </dgm:t>
    </dgm:pt>
    <dgm:pt modelId="{3EAE01A6-F447-48C4-90DB-A28E78BC91A0}" type="sibTrans" cxnId="{76884BB4-F964-409B-8B2A-EB513D426862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72753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4C7ED1D-BA01-4440-A1E6-D278CEE6BC96}" srcId="{C590420E-28C9-41F5-882B-DBAA2CD20E7E}" destId="{BEFA1F0A-2FBF-43BD-BFEB-4E384601188E}" srcOrd="3" destOrd="0" parTransId="{DAED7253-8D97-446E-BF7F-29A959647EE1}" sibTransId="{79B05F5D-995E-4AAF-9C42-4D7B485819A4}"/>
    <dgm:cxn modelId="{3DA16521-C539-43A1-8C42-30B58370670E}" srcId="{C590420E-28C9-41F5-882B-DBAA2CD20E7E}" destId="{92822BE1-00B5-442C-997F-379F37C0FC0E}" srcOrd="6" destOrd="0" parTransId="{FC51E9F8-8419-4CA7-B614-DB477CA3FEE7}" sibTransId="{4A44DC43-7357-47E0-AF63-1C816FF1F4B6}"/>
    <dgm:cxn modelId="{27C5D225-1F92-43CA-BF12-A37A0D586D7E}" srcId="{C590420E-28C9-41F5-882B-DBAA2CD20E7E}" destId="{F1B033C2-3864-4D8E-9212-10D4FCD5B848}" srcOrd="7" destOrd="0" parTransId="{65EF8B74-3BE7-42F6-9918-1A26FF08F6B5}" sibTransId="{D36D39B0-9FF4-4205-AE5E-73873A5FC131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8CEAD347-2420-4B11-806D-B7450A56A565}" type="presOf" srcId="{F1B033C2-3864-4D8E-9212-10D4FCD5B848}" destId="{47FF34DC-E938-4E1C-A4A2-A872FED08114}" srcOrd="0" destOrd="7" presId="urn:microsoft.com/office/officeart/2005/8/layout/vList2"/>
    <dgm:cxn modelId="{0D364451-230A-4F61-A559-48D94A3E371C}" srcId="{C590420E-28C9-41F5-882B-DBAA2CD20E7E}" destId="{4FAFBFB1-B92F-4818-94C9-6D1502F73BE5}" srcOrd="5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8" presId="urn:microsoft.com/office/officeart/2005/8/layout/vList2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5E3F227F-70AA-4EFA-8C06-92E04400D7A2}" type="presOf" srcId="{73A6B060-27A4-4A24-867E-C49F63C073D6}" destId="{47FF34DC-E938-4E1C-A4A2-A872FED08114}" srcOrd="0" destOrd="9" presId="urn:microsoft.com/office/officeart/2005/8/layout/vList2"/>
    <dgm:cxn modelId="{466BA482-990A-40B7-B5E4-CD216C04962B}" srcId="{C590420E-28C9-41F5-882B-DBAA2CD20E7E}" destId="{8A207C97-E7A1-42A6-9653-39BC27BAEA2C}" srcOrd="4" destOrd="0" parTransId="{6F430443-6918-4BFA-88D9-6058C60C48C4}" sibTransId="{7F702627-87F9-4762-A223-D23BF9E4371B}"/>
    <dgm:cxn modelId="{2CBB3589-4849-46C6-A0DD-CD9617BCD9D7}" type="presOf" srcId="{BEFA1F0A-2FBF-43BD-BFEB-4E384601188E}" destId="{47FF34DC-E938-4E1C-A4A2-A872FED08114}" srcOrd="0" destOrd="3" presId="urn:microsoft.com/office/officeart/2005/8/layout/vList2"/>
    <dgm:cxn modelId="{F569488E-4E35-4413-9A50-8594AD10C810}" type="presOf" srcId="{130952BC-3B3C-40A8-98A5-09403C4DE450}" destId="{47FF34DC-E938-4E1C-A4A2-A872FED08114}" srcOrd="0" destOrd="2" presId="urn:microsoft.com/office/officeart/2005/8/layout/vList2"/>
    <dgm:cxn modelId="{699FCD99-233B-4875-B04D-026591470802}" type="presOf" srcId="{6F7801D2-87C2-4707-995F-79C1392D559C}" destId="{47FF34DC-E938-4E1C-A4A2-A872FED08114}" srcOrd="0" destOrd="1" presId="urn:microsoft.com/office/officeart/2005/8/layout/vList2"/>
    <dgm:cxn modelId="{76884BB4-F964-409B-8B2A-EB513D426862}" srcId="{C590420E-28C9-41F5-882B-DBAA2CD20E7E}" destId="{130952BC-3B3C-40A8-98A5-09403C4DE450}" srcOrd="2" destOrd="0" parTransId="{6EA2D4B4-625D-4A57-AA49-C8170D50994A}" sibTransId="{3EAE01A6-F447-48C4-90DB-A28E78BC91A0}"/>
    <dgm:cxn modelId="{FE9D3DB7-5408-4EBD-828C-3CCFF771C22B}" srcId="{C590420E-28C9-41F5-882B-DBAA2CD20E7E}" destId="{335BDA9A-9D6B-48A9-B2EC-FBB4EE5DFFA5}" srcOrd="8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9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4" presId="urn:microsoft.com/office/officeart/2005/8/layout/vList2"/>
    <dgm:cxn modelId="{6F21DDD0-351D-42A6-899C-8E6CF6FF942C}" type="presOf" srcId="{92822BE1-00B5-442C-997F-379F37C0FC0E}" destId="{47FF34DC-E938-4E1C-A4A2-A872FED08114}" srcOrd="0" destOrd="6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E0F447E9-E1E7-46B6-990A-2EF7BA2ACCCA}" srcId="{C590420E-28C9-41F5-882B-DBAA2CD20E7E}" destId="{6F7801D2-87C2-4707-995F-79C1392D559C}" srcOrd="1" destOrd="0" parTransId="{94B7D059-6A30-4785-B412-0D1AC02D1A44}" sibTransId="{5D459EF3-8E27-4EF3-B321-579EE81EA3D3}"/>
    <dgm:cxn modelId="{36127AEA-4920-45CD-B0C2-E02F811FA773}" type="presOf" srcId="{4FAFBFB1-B92F-4818-94C9-6D1502F73BE5}" destId="{47FF34DC-E938-4E1C-A4A2-A872FED08114}" srcOrd="0" destOrd="5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307896"/>
          <a:ext cx="7439213" cy="76003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sp:txBody>
      <dsp:txXfrm>
        <a:off x="37102" y="344998"/>
        <a:ext cx="7365009" cy="685833"/>
      </dsp:txXfrm>
    </dsp:sp>
    <dsp:sp modelId="{47FF34DC-E938-4E1C-A4A2-A872FED08114}">
      <dsp:nvSpPr>
        <dsp:cNvPr id="0" name=""/>
        <dsp:cNvSpPr/>
      </dsp:nvSpPr>
      <dsp:spPr>
        <a:xfrm>
          <a:off x="0" y="1067934"/>
          <a:ext cx="7439213" cy="5123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2860" rIns="128016" bIns="2286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  <a:t>1. Stratégies inspirantes </a:t>
          </a:r>
          <a:br>
            <a:rPr lang="fr-FR" sz="18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>
              <a:solidFill>
                <a:srgbClr val="BF2FBC"/>
              </a:solidFill>
              <a:latin typeface="+mn-lt"/>
            </a:rPr>
            <a:t>2. Transition numérique		</a:t>
          </a:r>
          <a:br>
            <a:rPr lang="fr-FR" sz="1800" b="1" kern="1200" noProof="0">
              <a:solidFill>
                <a:srgbClr val="BF2FBC"/>
              </a:solidFill>
              <a:latin typeface="+mn-lt"/>
            </a:rPr>
          </a:br>
          <a:r>
            <a:rPr lang="fr-FR" sz="1800" b="1" kern="1200" noProof="0">
              <a:solidFill>
                <a:srgbClr val="BF2FBC"/>
              </a:solidFill>
              <a:latin typeface="+mn-lt"/>
            </a:rPr>
            <a:t>            </a:t>
          </a:r>
          <a:r>
            <a:rPr lang="fr-FR" sz="16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  <a:t>Nouveau ! Disponible en relecture sur le site pour les membres</a:t>
          </a:r>
          <a:endParaRPr lang="fr-FR" sz="18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3. Santé mentale	Aujourd'hui</a:t>
          </a:r>
          <a:endParaRPr lang="fr-FR" sz="20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4. Économie	15 septembre</a:t>
          </a:r>
          <a:endParaRPr lang="fr-FR" sz="20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5. Immobilier commercial	20 octobre</a:t>
          </a:r>
          <a:endParaRPr lang="fr-FR" sz="20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6. Ressources humaines	17 novembre</a:t>
          </a:r>
          <a:endParaRPr lang="fr-FR" sz="20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7. Communication et marketing	15 décembre</a:t>
          </a:r>
          <a:endParaRPr lang="fr-FR" sz="20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8. Conseils légaux	19 janvier</a:t>
          </a:r>
          <a:endParaRPr lang="fr-FR" sz="20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9. Energies renouvelables	16 février</a:t>
          </a:r>
          <a:endParaRPr lang="fr-FR" sz="20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>
              <a:solidFill>
                <a:srgbClr val="BF2FBC"/>
              </a:solidFill>
              <a:latin typeface="+mn-lt"/>
            </a:rPr>
            <a:t>10. Investissements	16 mars</a:t>
          </a:r>
          <a:endParaRPr lang="fr-FR" sz="2000" kern="1200" noProof="0">
            <a:solidFill>
              <a:srgbClr val="BF2FBC"/>
            </a:solidFill>
          </a:endParaRPr>
        </a:p>
      </dsp:txBody>
      <dsp:txXfrm>
        <a:off x="0" y="1067934"/>
        <a:ext cx="7439213" cy="5123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282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Christine Butler</a:t>
          </a:r>
        </a:p>
      </dsp:txBody>
      <dsp:txXfrm>
        <a:off x="32530" y="32812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/>
        </a:p>
      </dsp:txBody>
      <dsp:txXfrm rot="10800000">
        <a:off x="0" y="666660"/>
        <a:ext cx="7240146" cy="271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282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Mélanie Ruffié</a:t>
          </a:r>
        </a:p>
      </dsp:txBody>
      <dsp:txXfrm>
        <a:off x="32530" y="32812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/>
        </a:p>
      </dsp:txBody>
      <dsp:txXfrm rot="10800000">
        <a:off x="0" y="666660"/>
        <a:ext cx="7240146" cy="271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282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Nicolas Roux</a:t>
          </a:r>
        </a:p>
      </dsp:txBody>
      <dsp:txXfrm>
        <a:off x="32530" y="32812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/>
        </a:p>
      </dsp:txBody>
      <dsp:txXfrm rot="10800000">
        <a:off x="0" y="666660"/>
        <a:ext cx="7240146" cy="2715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1651"/>
          <a:ext cx="7439213" cy="833471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sp:txBody>
      <dsp:txXfrm>
        <a:off x="40687" y="42338"/>
        <a:ext cx="7357839" cy="752097"/>
      </dsp:txXfrm>
    </dsp:sp>
    <dsp:sp modelId="{47FF34DC-E938-4E1C-A4A2-A872FED08114}">
      <dsp:nvSpPr>
        <dsp:cNvPr id="0" name=""/>
        <dsp:cNvSpPr/>
      </dsp:nvSpPr>
      <dsp:spPr>
        <a:xfrm>
          <a:off x="0" y="835122"/>
          <a:ext cx="7439213" cy="566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5400" rIns="142240" bIns="2540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1. Stratégies inspirantes	En relecture (site)</a:t>
          </a:r>
        </a:p>
        <a:p>
          <a:pPr marL="265113" lvl="1" indent="-265113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2. Migration numérique et </a:t>
          </a:r>
          <a:b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</a:br>
          <a:r>
            <a:rPr lang="fr-FR" sz="2000" b="1" kern="1200" noProof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technologique : réussir son envol	En relecture (site)</a:t>
          </a:r>
          <a:endParaRPr lang="fr-FR" sz="24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BF2FBC"/>
              </a:solidFill>
              <a:latin typeface="Avenir Next LT Pro"/>
              <a:ea typeface="+mn-ea"/>
              <a:cs typeface="+mn-cs"/>
            </a:rPr>
            <a:t>3. Santé mentale	Aujourd'hui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rgbClr val="BF2FBC"/>
              </a:solidFill>
              <a:latin typeface="+mn-lt"/>
            </a:rPr>
            <a:t>4. Économie	15 septembre</a:t>
          </a:r>
          <a:endParaRPr lang="fr-FR" sz="2400" kern="1200" noProof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5. Immobilier commercial	20 octobre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Ressources humaines	17 novembre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7. Communication et marketing	15 décembre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8. Conseils légaux	19 janvier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9. Energies renouvelables	16 février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10. Investissements	16 mars</a:t>
          </a:r>
          <a:endParaRPr lang="fr-FR" sz="2400" kern="1200" noProof="0">
            <a:solidFill>
              <a:schemeClr val="accent2">
                <a:lumMod val="40000"/>
                <a:lumOff val="60000"/>
              </a:schemeClr>
            </a:solidFill>
          </a:endParaRPr>
        </a:p>
      </dsp:txBody>
      <dsp:txXfrm>
        <a:off x="0" y="835122"/>
        <a:ext cx="7439213" cy="5662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9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4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5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9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080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4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October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October 21, 2021</a:t>
            </a:fld>
            <a:endParaRPr lang="en-US" cap="al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‹n°›</a:t>
            </a:fld>
            <a:endParaRPr lang="en-US" sz="800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73DE5936-4869-4F36-A3A2-AF624D3F3F6C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4075" y="0"/>
            <a:ext cx="2430661" cy="1381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189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1DA978-2FF0-4E09-976F-91C6D4AA5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5488" y="125488"/>
            <a:ext cx="6346209" cy="609523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88104" y="2550870"/>
            <a:ext cx="2501979" cy="6112279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79BBB12-9455-421B-86B2-0EA775202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2450" y="728296"/>
            <a:ext cx="4808302" cy="4808302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918287-891A-4248-8757-E1105443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556" y="740563"/>
            <a:ext cx="4688488" cy="3232560"/>
          </a:xfrm>
        </p:spPr>
        <p:txBody>
          <a:bodyPr>
            <a:normAutofit/>
          </a:bodyPr>
          <a:lstStyle/>
          <a:p>
            <a:pPr algn="l"/>
            <a:r>
              <a:rPr lang="fr-FR" sz="2800">
                <a:solidFill>
                  <a:schemeClr val="bg1"/>
                </a:solidFill>
              </a:rPr>
              <a:t>PANEL Santé Mentale et GESTION DU STRESS :</a:t>
            </a:r>
            <a:br>
              <a:rPr lang="fr-FR" sz="2800">
                <a:solidFill>
                  <a:schemeClr val="bg1"/>
                </a:solidFill>
              </a:rPr>
            </a:br>
            <a:r>
              <a:rPr lang="fr-FR" sz="2800">
                <a:solidFill>
                  <a:schemeClr val="bg1"/>
                </a:solidFill>
              </a:rPr>
              <a:t>Boostons notre bonheur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D13A6-089C-46B5-995F-CFDDB49B1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556" y="4484913"/>
            <a:ext cx="4688488" cy="1360853"/>
          </a:xfrm>
        </p:spPr>
        <p:txBody>
          <a:bodyPr>
            <a:normAutofit/>
          </a:bodyPr>
          <a:lstStyle/>
          <a:p>
            <a:pPr algn="l"/>
            <a:r>
              <a:rPr lang="fr-FR" sz="2000" b="1">
                <a:solidFill>
                  <a:schemeClr val="bg1"/>
                </a:solidFill>
              </a:rPr>
              <a:t>Bienvenue</a:t>
            </a: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DF89BD23-9D1C-45F4-A4D5-2D29C2E339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9154" y="2169090"/>
            <a:ext cx="4449692" cy="2511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4194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0"/>
            <a:ext cx="7603876" cy="1068223"/>
          </a:xfrm>
        </p:spPr>
        <p:txBody>
          <a:bodyPr>
            <a:noAutofit/>
          </a:bodyPr>
          <a:lstStyle/>
          <a:p>
            <a:r>
              <a:rPr lang="en-US" sz="3200" err="1">
                <a:solidFill>
                  <a:schemeClr val="bg1"/>
                </a:solidFill>
              </a:rPr>
              <a:t>Boostons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err="1">
                <a:solidFill>
                  <a:schemeClr val="bg1"/>
                </a:solidFill>
              </a:rPr>
              <a:t>notre</a:t>
            </a:r>
            <a:r>
              <a:rPr lang="en-US" sz="3200">
                <a:solidFill>
                  <a:schemeClr val="bg1"/>
                </a:solidFill>
              </a:rPr>
              <a:t> bonheur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>
              <a:solidFill>
                <a:schemeClr val="bg1"/>
              </a:solidFill>
            </a:endParaRPr>
          </a:p>
          <a:p>
            <a:pPr algn="l"/>
            <a:r>
              <a:rPr lang="en-US" sz="2000">
                <a:solidFill>
                  <a:schemeClr val="bg1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 sz="3600">
                <a:solidFill>
                  <a:schemeClr val="bg1"/>
                </a:solidFill>
              </a:rPr>
              <a:t>MERCI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505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>
                <a:solidFill>
                  <a:schemeClr val="bg1"/>
                </a:solidFill>
              </a:rPr>
              <a:t>Le </a:t>
            </a:r>
            <a:r>
              <a:rPr lang="fr-FR" sz="2000" err="1">
                <a:solidFill>
                  <a:schemeClr val="bg1"/>
                </a:solidFill>
              </a:rPr>
              <a:t>troisème</a:t>
            </a:r>
            <a:r>
              <a:rPr lang="fr-FR" sz="2000">
                <a:solidFill>
                  <a:schemeClr val="bg1"/>
                </a:solidFill>
              </a:rPr>
              <a:t> d’une série de 10 panels inspirants</a:t>
            </a: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C1E84C57-E164-4A27-9776-1ECB45E7911F}"/>
              </a:ext>
            </a:extLst>
          </p:cNvPr>
          <p:cNvSpPr txBox="1">
            <a:spLocks/>
          </p:cNvSpPr>
          <p:nvPr/>
        </p:nvSpPr>
        <p:spPr>
          <a:xfrm>
            <a:off x="390526" y="5064687"/>
            <a:ext cx="3257550" cy="1259401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b="1">
                <a:solidFill>
                  <a:schemeClr val="bg1"/>
                </a:solidFill>
              </a:rPr>
              <a:t>Panel 3.</a:t>
            </a:r>
          </a:p>
          <a:p>
            <a:pPr marL="0" indent="0" algn="r">
              <a:buNone/>
            </a:pPr>
            <a:r>
              <a:rPr lang="fr-FR" sz="1800" b="1">
                <a:solidFill>
                  <a:schemeClr val="bg1"/>
                </a:solidFill>
              </a:rPr>
              <a:t>Santé mentale et gestion du stress :</a:t>
            </a:r>
            <a:br>
              <a:rPr lang="fr-FR" sz="1800" b="1">
                <a:solidFill>
                  <a:schemeClr val="bg1"/>
                </a:solidFill>
              </a:rPr>
            </a:br>
            <a:r>
              <a:rPr lang="fr-FR" sz="1800" b="1">
                <a:solidFill>
                  <a:schemeClr val="bg1"/>
                </a:solidFill>
              </a:rPr>
              <a:t>boostons notre bonheur</a:t>
            </a:r>
            <a:r>
              <a:rPr lang="en-US" sz="1800" b="1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7266652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299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15596D0-7A93-45AB-A289-2A2B141E0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0F64BE-B6DF-4D20-9A3E-DAD003896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8890"/>
            <a:ext cx="4038601" cy="6866462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4">
                  <a:alpha val="55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99ACA5-1949-4821-8FA4-95A78A20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5328" y="1633640"/>
            <a:ext cx="6866462" cy="358140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5">
                  <a:alpha val="13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559C2F-075A-49B7-8935-459124513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32044"/>
            <a:ext cx="4038600" cy="4634418"/>
          </a:xfrm>
          <a:prstGeom prst="rect">
            <a:avLst/>
          </a:prstGeom>
          <a:gradFill>
            <a:gsLst>
              <a:gs pos="0">
                <a:schemeClr val="accent5">
                  <a:alpha val="36000"/>
                </a:schemeClr>
              </a:gs>
              <a:gs pos="67000">
                <a:schemeClr val="accent5">
                  <a:alpha val="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C602D2-5EB6-4BB5-9D04-D592B19D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493" y="2463419"/>
            <a:ext cx="2929372" cy="3145812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2000" spc="750">
                <a:solidFill>
                  <a:schemeClr val="bg1"/>
                </a:solidFill>
              </a:rPr>
              <a:t>Un grand merci à nos partenaires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FA9C86E-9FB2-403A-BAB7-BF9B551EE8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90" y="2305917"/>
            <a:ext cx="3147409" cy="225039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B920D4F-541B-4C6F-9570-9876E684A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974" y="2790410"/>
            <a:ext cx="3181533" cy="128141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4F2F9E9-0628-4775-9032-241B7D96FC26}"/>
              </a:ext>
            </a:extLst>
          </p:cNvPr>
          <p:cNvSpPr txBox="1"/>
          <p:nvPr/>
        </p:nvSpPr>
        <p:spPr>
          <a:xfrm>
            <a:off x="6619873" y="6217508"/>
            <a:ext cx="5114925" cy="349657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>
                <a:solidFill>
                  <a:srgbClr val="FFFFFF"/>
                </a:solidFill>
              </a:rPr>
              <a:t>Financement de DEO, administré par la SDE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AE6A24AC-C857-43E8-B72C-A44C2CE1F3B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4" y="195272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93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91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9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9" name="Rectangle 193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94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95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3459" y="403442"/>
            <a:ext cx="6452566" cy="6225743"/>
          </a:xfrm>
        </p:spPr>
        <p:txBody>
          <a:bodyPr vert="horz" lIns="0" tIns="0" rIns="0" bIns="0" rtlCol="0"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000" b="1"/>
              <a:t>Nos </a:t>
            </a:r>
            <a:r>
              <a:rPr lang="en-US" sz="2000" b="1" err="1"/>
              <a:t>panÉlistes</a:t>
            </a:r>
            <a:r>
              <a:rPr lang="en-US" sz="2000" b="1"/>
              <a:t> </a:t>
            </a:r>
            <a:r>
              <a:rPr lang="en-US" sz="2000" b="1" err="1"/>
              <a:t>invitÉ.E.s</a:t>
            </a:r>
            <a:r>
              <a:rPr lang="en-US" sz="2000"/>
              <a:t>:</a:t>
            </a:r>
          </a:p>
          <a:p>
            <a:pPr algn="l">
              <a:lnSpc>
                <a:spcPct val="120000"/>
              </a:lnSpc>
            </a:pPr>
            <a:endParaRPr lang="en-US" sz="1800"/>
          </a:p>
          <a:p>
            <a:pPr algn="l">
              <a:lnSpc>
                <a:spcPct val="120000"/>
              </a:lnSpc>
            </a:pPr>
            <a:r>
              <a:rPr lang="en-CA" sz="1800" b="1"/>
              <a:t>Christine Butler</a:t>
            </a:r>
            <a:r>
              <a:rPr lang="en-US" sz="1800" b="1"/>
              <a:t> </a:t>
            </a:r>
            <a:br>
              <a:rPr lang="en-US" sz="1800" b="1"/>
            </a:br>
            <a:r>
              <a:rPr lang="en-US" sz="1800" b="1"/>
              <a:t>	</a:t>
            </a:r>
            <a:br>
              <a:rPr lang="en-US" sz="1800" cap="none" spc="0"/>
            </a:br>
            <a:r>
              <a:rPr lang="en-US" sz="1800" cap="none" spc="0"/>
              <a:t>	</a:t>
            </a:r>
            <a:r>
              <a:rPr lang="en-CA" sz="1800" cap="none" spc="0"/>
              <a:t>Thérapeute, Coach et animatrice d’ateliers </a:t>
            </a:r>
          </a:p>
          <a:p>
            <a:pPr algn="l">
              <a:lnSpc>
                <a:spcPct val="120000"/>
              </a:lnSpc>
            </a:pPr>
            <a:r>
              <a:rPr lang="en-CA" sz="1800" cap="none" spc="0"/>
              <a:t>	</a:t>
            </a:r>
            <a:r>
              <a:rPr lang="fr-CA"/>
              <a:t>connect@christinebutler.ca</a:t>
            </a:r>
            <a:endParaRPr lang="en-US" cap="none" spc="0"/>
          </a:p>
          <a:p>
            <a:pPr algn="l">
              <a:lnSpc>
                <a:spcPct val="120000"/>
              </a:lnSpc>
            </a:pPr>
            <a:endParaRPr lang="en-US" sz="1800"/>
          </a:p>
          <a:p>
            <a:pPr algn="l">
              <a:lnSpc>
                <a:spcPct val="120000"/>
              </a:lnSpc>
            </a:pPr>
            <a:r>
              <a:rPr lang="en-CA" sz="1800" b="1"/>
              <a:t>Melanie </a:t>
            </a:r>
            <a:r>
              <a:rPr lang="en-CA" sz="1800" b="1" err="1"/>
              <a:t>ruffi</a:t>
            </a:r>
            <a:r>
              <a:rPr lang="fr-FR" sz="1800" b="1"/>
              <a:t>é </a:t>
            </a:r>
            <a:br>
              <a:rPr lang="en-US" sz="1800" b="1"/>
            </a:br>
            <a:r>
              <a:rPr lang="en-US" sz="1800" b="1"/>
              <a:t>	</a:t>
            </a:r>
            <a:br>
              <a:rPr lang="en-US" sz="1800" cap="none" spc="0"/>
            </a:br>
            <a:r>
              <a:rPr lang="en-US" sz="1800" cap="none" spc="0"/>
              <a:t>	</a:t>
            </a:r>
            <a:r>
              <a:rPr lang="en-CA" sz="1800" cap="none" spc="0"/>
              <a:t>Yoga Thérapeute </a:t>
            </a:r>
            <a:endParaRPr lang="en-US" sz="1800" cap="none" spc="0"/>
          </a:p>
          <a:p>
            <a:pPr algn="l">
              <a:lnSpc>
                <a:spcPct val="120000"/>
              </a:lnSpc>
            </a:pPr>
            <a:r>
              <a:rPr lang="en-CA" sz="1800"/>
              <a:t>	</a:t>
            </a:r>
            <a:r>
              <a:rPr lang="fr-CA"/>
              <a:t>contact@atmauwellness.</a:t>
            </a:r>
            <a:r>
              <a:rPr lang="en-CA"/>
              <a:t>com</a:t>
            </a:r>
            <a:endParaRPr lang="en-US"/>
          </a:p>
          <a:p>
            <a:pPr algn="l">
              <a:lnSpc>
                <a:spcPct val="120000"/>
              </a:lnSpc>
            </a:pPr>
            <a:r>
              <a:rPr lang="en-CA" sz="1800" b="1"/>
              <a:t>Nicolas roux</a:t>
            </a:r>
            <a:r>
              <a:rPr lang="en-US" sz="1800" b="1"/>
              <a:t> </a:t>
            </a:r>
            <a:br>
              <a:rPr lang="en-US" sz="1800" b="1"/>
            </a:br>
            <a:r>
              <a:rPr lang="en-US" sz="1800" b="1"/>
              <a:t>	</a:t>
            </a:r>
            <a:br>
              <a:rPr lang="en-US" sz="1800" cap="none" spc="0"/>
            </a:br>
            <a:r>
              <a:rPr lang="en-US" sz="1800" cap="none" spc="0"/>
              <a:t>	</a:t>
            </a:r>
            <a:r>
              <a:rPr lang="en-CA" sz="1800" cap="none" spc="0"/>
              <a:t>Responsable Communications et événements chez 	RésoSant</a:t>
            </a:r>
            <a:r>
              <a:rPr lang="fr-FR" sz="1800" cap="none" spc="0"/>
              <a:t>é</a:t>
            </a:r>
            <a:r>
              <a:rPr lang="en-CA" sz="1800" cap="none" spc="0"/>
              <a:t> C</a:t>
            </a:r>
            <a:r>
              <a:rPr lang="fr-FR" sz="1800" cap="none" spc="0"/>
              <a:t>.-B.</a:t>
            </a:r>
            <a:endParaRPr lang="en-US" sz="1800" cap="none" spc="0"/>
          </a:p>
          <a:p>
            <a:pPr algn="l">
              <a:lnSpc>
                <a:spcPct val="120000"/>
              </a:lnSpc>
            </a:pPr>
            <a:r>
              <a:rPr lang="en-CA"/>
              <a:t>	</a:t>
            </a:r>
            <a:r>
              <a:rPr lang="fr-CA"/>
              <a:t>communication@resosante.ca</a:t>
            </a:r>
          </a:p>
          <a:p>
            <a:pPr algn="l">
              <a:lnSpc>
                <a:spcPct val="120000"/>
              </a:lnSpc>
            </a:pPr>
            <a:endParaRPr lang="en-US" sz="1800"/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3F85DDB0-C962-426D-9E0E-6E4903F0C60B}"/>
              </a:ext>
            </a:extLst>
          </p:cNvPr>
          <p:cNvSpPr txBox="1">
            <a:spLocks/>
          </p:cNvSpPr>
          <p:nvPr/>
        </p:nvSpPr>
        <p:spPr>
          <a:xfrm>
            <a:off x="390526" y="3022466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spc="200">
                <a:solidFill>
                  <a:schemeClr val="bg1"/>
                </a:solidFill>
              </a:rPr>
              <a:t>Santé Mentale et GESTION DU STRESS :</a:t>
            </a:r>
            <a:br>
              <a:rPr lang="fr-FR" sz="2400" spc="200">
                <a:solidFill>
                  <a:schemeClr val="bg1"/>
                </a:solidFill>
              </a:rPr>
            </a:br>
            <a:r>
              <a:rPr lang="fr-FR" sz="2400" spc="200">
                <a:solidFill>
                  <a:schemeClr val="bg1"/>
                </a:solidFill>
              </a:rPr>
              <a:t>Boostons notre bonheur</a:t>
            </a:r>
            <a:endParaRPr lang="en-US" sz="240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F3AC90AF-FCCB-4226-B684-B39A2F7874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5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1807607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Écoute de soi : les émotions </a:t>
            </a:r>
            <a:br>
              <a:rPr lang="fr-FR" sz="2800" b="1"/>
            </a:br>
            <a:endParaRPr lang="fr-FR" sz="2800" b="1"/>
          </a:p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Écoute de soi : les pensées </a:t>
            </a:r>
            <a:br>
              <a:rPr lang="fr-FR" sz="2800" b="1"/>
            </a:br>
            <a:endParaRPr lang="fr-FR" sz="2800" b="1"/>
          </a:p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Écoute de soi : le corps</a:t>
            </a:r>
          </a:p>
          <a:p>
            <a:pPr marL="457200" lvl="0" indent="-457200">
              <a:buFont typeface="+mj-lt"/>
              <a:buAutoNum type="arabicPeriod"/>
            </a:pPr>
            <a:endParaRPr lang="fr-FR" sz="2800" b="1"/>
          </a:p>
          <a:p>
            <a:pPr lvl="0"/>
            <a:r>
              <a:rPr lang="fr-FR" sz="2800" b="1"/>
              <a:t>Et tous…avec compassion pour soi !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A3EF67D9-814F-408B-842F-704981BE6485}"/>
              </a:ext>
            </a:extLst>
          </p:cNvPr>
          <p:cNvSpPr txBox="1">
            <a:spLocks/>
          </p:cNvSpPr>
          <p:nvPr/>
        </p:nvSpPr>
        <p:spPr>
          <a:xfrm>
            <a:off x="390526" y="3022466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spc="200">
                <a:solidFill>
                  <a:schemeClr val="bg1"/>
                </a:solidFill>
              </a:rPr>
              <a:t>Santé Mentale et GESTION DU STRESS :</a:t>
            </a:r>
            <a:br>
              <a:rPr lang="fr-FR" sz="2400" spc="200">
                <a:solidFill>
                  <a:schemeClr val="bg1"/>
                </a:solidFill>
              </a:rPr>
            </a:br>
            <a:r>
              <a:rPr lang="fr-FR" sz="2400" spc="200">
                <a:solidFill>
                  <a:schemeClr val="bg1"/>
                </a:solidFill>
              </a:rPr>
              <a:t>Boostons notre bonheur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0743729"/>
              </p:ext>
            </p:extLst>
          </p:nvPr>
        </p:nvGraphicFramePr>
        <p:xfrm>
          <a:off x="4494654" y="468000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Stimuler la relaxation par la respiration </a:t>
            </a:r>
            <a:br>
              <a:rPr lang="fr-FR" sz="2800" b="1"/>
            </a:br>
            <a:endParaRPr lang="fr-FR" sz="2800" b="1"/>
          </a:p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Augmenter la confiance en soi ; lutter contre la dépression et l’anxiété par la voix</a:t>
            </a:r>
            <a:br>
              <a:rPr lang="fr-FR" sz="2800" b="1"/>
            </a:br>
            <a:endParaRPr lang="fr-FR" sz="2800" b="1"/>
          </a:p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Relâcher les tensions par la respiration, le mouvement et l’intention 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A3EF67D9-814F-408B-842F-704981BE6485}"/>
              </a:ext>
            </a:extLst>
          </p:cNvPr>
          <p:cNvSpPr txBox="1">
            <a:spLocks/>
          </p:cNvSpPr>
          <p:nvPr/>
        </p:nvSpPr>
        <p:spPr>
          <a:xfrm>
            <a:off x="390526" y="3022466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spc="200">
                <a:solidFill>
                  <a:schemeClr val="bg1"/>
                </a:solidFill>
              </a:rPr>
              <a:t>Santé Mentale et GESTION DU STRESS :</a:t>
            </a:r>
            <a:br>
              <a:rPr lang="fr-FR" sz="2400" spc="200">
                <a:solidFill>
                  <a:schemeClr val="bg1"/>
                </a:solidFill>
              </a:rPr>
            </a:br>
            <a:r>
              <a:rPr lang="fr-FR" sz="2400" spc="200">
                <a:solidFill>
                  <a:schemeClr val="bg1"/>
                </a:solidFill>
              </a:rPr>
              <a:t>Boostons notre bonheur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54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6024574"/>
              </p:ext>
            </p:extLst>
          </p:nvPr>
        </p:nvGraphicFramePr>
        <p:xfrm>
          <a:off x="4494654" y="468000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S’informer</a:t>
            </a:r>
            <a:br>
              <a:rPr lang="fr-FR" sz="2800" b="1"/>
            </a:br>
            <a:endParaRPr lang="fr-FR" sz="2800" b="1"/>
          </a:p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Prendre soin de soi</a:t>
            </a:r>
            <a:br>
              <a:rPr lang="fr-FR" sz="2800" b="1"/>
            </a:br>
            <a:endParaRPr lang="fr-FR" sz="2800" b="1"/>
          </a:p>
          <a:p>
            <a:pPr marL="457200" lvl="0" indent="-457200">
              <a:buFont typeface="+mj-lt"/>
              <a:buAutoNum type="arabicPeriod"/>
            </a:pPr>
            <a:r>
              <a:rPr lang="fr-FR" sz="2800" b="1"/>
              <a:t>Se dé-informer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A3EF67D9-814F-408B-842F-704981BE6485}"/>
              </a:ext>
            </a:extLst>
          </p:cNvPr>
          <p:cNvSpPr txBox="1">
            <a:spLocks/>
          </p:cNvSpPr>
          <p:nvPr/>
        </p:nvSpPr>
        <p:spPr>
          <a:xfrm>
            <a:off x="390526" y="3022466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spc="200">
                <a:solidFill>
                  <a:schemeClr val="bg1"/>
                </a:solidFill>
              </a:rPr>
              <a:t>Santé Mentale et GESTION DU STRESS :</a:t>
            </a:r>
            <a:br>
              <a:rPr lang="fr-FR" sz="2400" spc="200">
                <a:solidFill>
                  <a:schemeClr val="bg1"/>
                </a:solidFill>
              </a:rPr>
            </a:br>
            <a:r>
              <a:rPr lang="fr-FR" sz="2400" spc="200">
                <a:solidFill>
                  <a:schemeClr val="bg1"/>
                </a:solidFill>
              </a:rPr>
              <a:t>Boostons notre bonheur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20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1119498"/>
          </a:xfrm>
        </p:spPr>
        <p:txBody>
          <a:bodyPr>
            <a:noAutofit/>
          </a:bodyPr>
          <a:lstStyle/>
          <a:p>
            <a:r>
              <a:rPr lang="fr-FR" sz="3200">
                <a:solidFill>
                  <a:schemeClr val="bg1"/>
                </a:solidFill>
              </a:rPr>
              <a:t>Boostons notre bonheur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>
              <a:solidFill>
                <a:schemeClr val="bg1"/>
              </a:solidFill>
            </a:endParaRPr>
          </a:p>
          <a:p>
            <a:pPr algn="l"/>
            <a:r>
              <a:rPr lang="en-US" sz="2000">
                <a:solidFill>
                  <a:schemeClr val="bg1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 sz="3600">
                <a:solidFill>
                  <a:schemeClr val="bg1"/>
                </a:solidFill>
              </a:rPr>
              <a:t>PERIODE </a:t>
            </a:r>
          </a:p>
          <a:p>
            <a:r>
              <a:rPr lang="en-US" sz="3600">
                <a:solidFill>
                  <a:schemeClr val="bg1"/>
                </a:solidFill>
              </a:rPr>
              <a:t>DE </a:t>
            </a:r>
          </a:p>
          <a:p>
            <a:r>
              <a:rPr lang="en-US" sz="3600">
                <a:solidFill>
                  <a:schemeClr val="bg1"/>
                </a:solidFill>
              </a:rPr>
              <a:t>QUESTIONS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698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>
                <a:solidFill>
                  <a:schemeClr val="bg1"/>
                </a:solidFill>
              </a:rPr>
              <a:t>une série de 10 panels inspirants</a:t>
            </a: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570212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090077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Grand écran</PresentationFormat>
  <Slides>10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GradientRiseVTI</vt:lpstr>
      <vt:lpstr>PANEL Santé Mentale et GESTION DU STRESS : Boostons notre bonheur</vt:lpstr>
      <vt:lpstr>Présentation PowerPoint</vt:lpstr>
      <vt:lpstr>Un grand merci à nos partenaires</vt:lpstr>
      <vt:lpstr>Présentation PowerPoint</vt:lpstr>
      <vt:lpstr>Présentation PowerPoint</vt:lpstr>
      <vt:lpstr>Présentation PowerPoint</vt:lpstr>
      <vt:lpstr>Présentation PowerPoint</vt:lpstr>
      <vt:lpstr>Boostons notre bonheur</vt:lpstr>
      <vt:lpstr>Présentation PowerPoint</vt:lpstr>
      <vt:lpstr>Boostons notre bonheur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Gaëtan Mourmant</dc:creator>
  <cp:lastModifiedBy>Sylvie Allouche</cp:lastModifiedBy>
  <cp:revision>2</cp:revision>
  <dcterms:created xsi:type="dcterms:W3CDTF">2021-03-18T23:27:37Z</dcterms:created>
  <dcterms:modified xsi:type="dcterms:W3CDTF">2021-10-22T00:52:14Z</dcterms:modified>
</cp:coreProperties>
</file>