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73" r:id="rId2"/>
    <p:sldId id="274" r:id="rId3"/>
    <p:sldId id="291" r:id="rId4"/>
    <p:sldId id="264" r:id="rId5"/>
    <p:sldId id="292" r:id="rId6"/>
    <p:sldId id="277" r:id="rId7"/>
    <p:sldId id="278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E0F3"/>
    <a:srgbClr val="BF2FBC"/>
    <a:srgbClr val="EAA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74F4D1-2D72-4806-835E-CEBA49FF60AC}" v="250" dt="2021-09-15T23:26:01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Wang" userId="e30a8031-1dce-4e0b-82d5-c61ebfe9a3dd" providerId="ADAL" clId="{C274F4D1-2D72-4806-835E-CEBA49FF60AC}"/>
    <pc:docChg chg="undo custSel modSld">
      <pc:chgData name="Daniel Wang" userId="e30a8031-1dce-4e0b-82d5-c61ebfe9a3dd" providerId="ADAL" clId="{C274F4D1-2D72-4806-835E-CEBA49FF60AC}" dt="2021-09-15T23:26:01.473" v="19"/>
      <pc:docMkLst>
        <pc:docMk/>
      </pc:docMkLst>
      <pc:sldChg chg="modSp mod modAnim">
        <pc:chgData name="Daniel Wang" userId="e30a8031-1dce-4e0b-82d5-c61ebfe9a3dd" providerId="ADAL" clId="{C274F4D1-2D72-4806-835E-CEBA49FF60AC}" dt="2021-09-15T23:26:01.473" v="19"/>
        <pc:sldMkLst>
          <pc:docMk/>
          <pc:sldMk cId="3895598816" sldId="264"/>
        </pc:sldMkLst>
        <pc:spChg chg="mod">
          <ac:chgData name="Daniel Wang" userId="e30a8031-1dce-4e0b-82d5-c61ebfe9a3dd" providerId="ADAL" clId="{C274F4D1-2D72-4806-835E-CEBA49FF60AC}" dt="2021-09-15T23:24:18.853" v="14" actId="14100"/>
          <ac:spMkLst>
            <pc:docMk/>
            <pc:sldMk cId="3895598816" sldId="264"/>
            <ac:spMk id="15" creationId="{F57DCCEC-9FCD-403D-8E81-626DB70D6AA7}"/>
          </ac:spMkLst>
        </pc:spChg>
        <pc:spChg chg="mod">
          <ac:chgData name="Daniel Wang" userId="e30a8031-1dce-4e0b-82d5-c61ebfe9a3dd" providerId="ADAL" clId="{C274F4D1-2D72-4806-835E-CEBA49FF60AC}" dt="2021-09-15T23:22:30.890" v="1" actId="20577"/>
          <ac:spMkLst>
            <pc:docMk/>
            <pc:sldMk cId="3895598816" sldId="264"/>
            <ac:spMk id="22" creationId="{3F85DDB0-C962-426D-9E0E-6E4903F0C60B}"/>
          </ac:spMkLst>
        </pc:spChg>
      </pc:sldChg>
      <pc:sldChg chg="modSp mod">
        <pc:chgData name="Daniel Wang" userId="e30a8031-1dce-4e0b-82d5-c61ebfe9a3dd" providerId="ADAL" clId="{C274F4D1-2D72-4806-835E-CEBA49FF60AC}" dt="2021-09-15T23:22:36.406" v="3" actId="20577"/>
        <pc:sldMkLst>
          <pc:docMk/>
          <pc:sldMk cId="3134194402" sldId="273"/>
        </pc:sldMkLst>
        <pc:spChg chg="mod">
          <ac:chgData name="Daniel Wang" userId="e30a8031-1dce-4e0b-82d5-c61ebfe9a3dd" providerId="ADAL" clId="{C274F4D1-2D72-4806-835E-CEBA49FF60AC}" dt="2021-09-15T23:22:36.406" v="3" actId="20577"/>
          <ac:spMkLst>
            <pc:docMk/>
            <pc:sldMk cId="3134194402" sldId="273"/>
            <ac:spMk id="2" creationId="{99918287-891A-4248-8757-E1105443E6F1}"/>
          </ac:spMkLst>
        </pc:spChg>
      </pc:sldChg>
      <pc:sldChg chg="modSp mod">
        <pc:chgData name="Daniel Wang" userId="e30a8031-1dce-4e0b-82d5-c61ebfe9a3dd" providerId="ADAL" clId="{C274F4D1-2D72-4806-835E-CEBA49FF60AC}" dt="2021-09-15T23:22:48.276" v="5" actId="20577"/>
        <pc:sldMkLst>
          <pc:docMk/>
          <pc:sldMk cId="3692991809" sldId="274"/>
        </pc:sldMkLst>
        <pc:spChg chg="mod">
          <ac:chgData name="Daniel Wang" userId="e30a8031-1dce-4e0b-82d5-c61ebfe9a3dd" providerId="ADAL" clId="{C274F4D1-2D72-4806-835E-CEBA49FF60AC}" dt="2021-09-15T23:22:48.276" v="5" actId="20577"/>
          <ac:spMkLst>
            <pc:docMk/>
            <pc:sldMk cId="3692991809" sldId="274"/>
            <ac:spMk id="10" creationId="{C1E84C57-E164-4A27-9776-1ECB45E7911F}"/>
          </ac:spMkLst>
        </pc:spChg>
      </pc:sldChg>
      <pc:sldChg chg="modSp mod">
        <pc:chgData name="Daniel Wang" userId="e30a8031-1dce-4e0b-82d5-c61ebfe9a3dd" providerId="ADAL" clId="{C274F4D1-2D72-4806-835E-CEBA49FF60AC}" dt="2021-09-15T23:23:23.737" v="7" actId="20577"/>
        <pc:sldMkLst>
          <pc:docMk/>
          <pc:sldMk cId="3801552697" sldId="292"/>
        </pc:sldMkLst>
        <pc:spChg chg="mod">
          <ac:chgData name="Daniel Wang" userId="e30a8031-1dce-4e0b-82d5-c61ebfe9a3dd" providerId="ADAL" clId="{C274F4D1-2D72-4806-835E-CEBA49FF60AC}" dt="2021-09-15T23:23:23.737" v="7" actId="20577"/>
          <ac:spMkLst>
            <pc:docMk/>
            <pc:sldMk cId="3801552697" sldId="292"/>
            <ac:spMk id="13" creationId="{8052D4BA-D83A-4E57-A9AB-7D3428840DC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 sz="1600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 sz="1600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 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br>
            <a:rPr lang="fr-FR" sz="18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 sz="1600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 sz="1600"/>
        </a:p>
      </dgm:t>
    </dgm:pt>
    <dgm:pt modelId="{B1D5FB47-1B45-4724-9934-EA8AE4EE53C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0ADA9E86-AB74-4E6B-A720-B02183264668}" type="parTrans" cxnId="{9C2F7B5F-82DD-47E8-80E6-F6115B7AA09D}">
      <dgm:prSet/>
      <dgm:spPr/>
      <dgm:t>
        <a:bodyPr/>
        <a:lstStyle/>
        <a:p>
          <a:endParaRPr lang="en-US" sz="1600"/>
        </a:p>
      </dgm:t>
    </dgm:pt>
    <dgm:pt modelId="{9109DAFC-2B30-4EEA-A67C-326D9EC3F625}" type="sibTrans" cxnId="{9C2F7B5F-82DD-47E8-80E6-F6115B7AA09D}">
      <dgm:prSet/>
      <dgm:spPr/>
      <dgm:t>
        <a:bodyPr/>
        <a:lstStyle/>
        <a:p>
          <a:endParaRPr lang="en-US" sz="1600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highlight>
                <a:srgbClr val="FFFF00"/>
              </a:highlight>
              <a:latin typeface="+mn-lt"/>
            </a:rPr>
            <a:t>4. Économie	Aujourd’hui</a:t>
          </a:r>
          <a:endParaRPr lang="fr-FR" sz="2000" kern="1200" noProof="0" dirty="0">
            <a:solidFill>
              <a:srgbClr val="BF2FBC"/>
            </a:solidFill>
            <a:highlight>
              <a:srgbClr val="FFFF00"/>
            </a:highlight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 sz="1600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 sz="1600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5. Immobilier	27 octobre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 sz="1600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 sz="1600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 sz="1600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 sz="1600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 sz="1600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 sz="1600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 sz="1600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 sz="1600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 sz="1600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 sz="1600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Investissements	16 mars</a:t>
          </a:r>
          <a:endParaRPr lang="fr-FR" sz="2000" kern="1200" noProof="0" dirty="0">
            <a:solidFill>
              <a:srgbClr val="BF2FBC"/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 sz="1600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 sz="1600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63438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2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5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6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9C2F7B5F-82DD-47E8-80E6-F6115B7AA09D}" srcId="{C590420E-28C9-41F5-882B-DBAA2CD20E7E}" destId="{B1D5FB47-1B45-4724-9934-EA8AE4EE53C1}" srcOrd="1" destOrd="0" parTransId="{0ADA9E86-AB74-4E6B-A720-B02183264668}" sibTransId="{9109DAFC-2B30-4EEA-A67C-326D9EC3F625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1C1DAA46-F0AB-42A1-9D84-99046371C69A}" type="presOf" srcId="{B1D5FB47-1B45-4724-9934-EA8AE4EE53C1}" destId="{47FF34DC-E938-4E1C-A4A2-A872FED08114}" srcOrd="0" destOrd="1" presId="urn:microsoft.com/office/officeart/2005/8/layout/vList2"/>
    <dgm:cxn modelId="{8CEAD347-2420-4B11-806D-B7450A56A565}" type="presOf" srcId="{F1B033C2-3864-4D8E-9212-10D4FCD5B848}" destId="{47FF34DC-E938-4E1C-A4A2-A872FED08114}" srcOrd="0" destOrd="6" presId="urn:microsoft.com/office/officeart/2005/8/layout/vList2"/>
    <dgm:cxn modelId="{0D364451-230A-4F61-A559-48D94A3E371C}" srcId="{C590420E-28C9-41F5-882B-DBAA2CD20E7E}" destId="{4FAFBFB1-B92F-4818-94C9-6D1502F73BE5}" srcOrd="4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7" presId="urn:microsoft.com/office/officeart/2005/8/layout/vList2"/>
    <dgm:cxn modelId="{5E3F227F-70AA-4EFA-8C06-92E04400D7A2}" type="presOf" srcId="{73A6B060-27A4-4A24-867E-C49F63C073D6}" destId="{47FF34DC-E938-4E1C-A4A2-A872FED08114}" srcOrd="0" destOrd="8" presId="urn:microsoft.com/office/officeart/2005/8/layout/vList2"/>
    <dgm:cxn modelId="{466BA482-990A-40B7-B5E4-CD216C04962B}" srcId="{C590420E-28C9-41F5-882B-DBAA2CD20E7E}" destId="{8A207C97-E7A1-42A6-9653-39BC27BAEA2C}" srcOrd="3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2" presId="urn:microsoft.com/office/officeart/2005/8/layout/vList2"/>
    <dgm:cxn modelId="{FE9D3DB7-5408-4EBD-828C-3CCFF771C22B}" srcId="{C590420E-28C9-41F5-882B-DBAA2CD20E7E}" destId="{335BDA9A-9D6B-48A9-B2EC-FBB4EE5DFFA5}" srcOrd="7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8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3" presId="urn:microsoft.com/office/officeart/2005/8/layout/vList2"/>
    <dgm:cxn modelId="{6F21DDD0-351D-42A6-899C-8E6CF6FF942C}" type="presOf" srcId="{92822BE1-00B5-442C-997F-379F37C0FC0E}" destId="{47FF34DC-E938-4E1C-A4A2-A872FED08114}" srcOrd="0" destOrd="5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36127AEA-4920-45CD-B0C2-E02F811FA773}" type="presOf" srcId="{4FAFBFB1-B92F-4818-94C9-6D1502F73BE5}" destId="{47FF34DC-E938-4E1C-A4A2-A872FED08114}" srcOrd="0" destOrd="4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Questions pour nos invit</a:t>
          </a:r>
          <a:r>
            <a:rPr lang="fr-FR" sz="3200" b="1" kern="1200" dirty="0"/>
            <a:t>é</a:t>
          </a: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6F7801D2-87C2-4707-995F-79C1392D559C}">
      <dgm:prSet custT="1"/>
      <dgm:spPr/>
      <dgm:t>
        <a:bodyPr/>
        <a:lstStyle/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 et </a:t>
          </a:r>
          <a:b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</a:b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technologique : réussir son envol	En relecture (site)</a:t>
          </a:r>
          <a:endParaRPr lang="fr-FR" sz="2400" kern="1200" noProof="0" dirty="0">
            <a:solidFill>
              <a:srgbClr val="BF2FBC"/>
            </a:solidFill>
          </a:endParaRPr>
        </a:p>
      </dgm:t>
    </dgm:pt>
    <dgm:pt modelId="{94B7D059-6A30-4785-B412-0D1AC02D1A44}" type="parTrans" cxnId="{E0F447E9-E1E7-46B6-990A-2EF7BA2ACCCA}">
      <dgm:prSet/>
      <dgm:spPr/>
      <dgm:t>
        <a:bodyPr/>
        <a:lstStyle/>
        <a:p>
          <a:endParaRPr lang="en-US"/>
        </a:p>
      </dgm:t>
    </dgm:pt>
    <dgm:pt modelId="{5D459EF3-8E27-4EF3-B321-579EE81EA3D3}" type="sibTrans" cxnId="{E0F447E9-E1E7-46B6-990A-2EF7BA2ACCCA}">
      <dgm:prSet/>
      <dgm:spPr/>
      <dgm:t>
        <a:bodyPr/>
        <a:lstStyle/>
        <a:p>
          <a:endParaRPr lang="en-US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Aujourd'hui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1"/>
              </a:solidFill>
              <a:latin typeface="+mn-lt"/>
            </a:rPr>
            <a:t>5. Immobilier	27 octobre</a:t>
          </a:r>
          <a:endParaRPr lang="fr-FR" sz="2400" kern="1200" noProof="0" dirty="0">
            <a:solidFill>
              <a:schemeClr val="tx1"/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/>
        </a:p>
      </dgm:t>
    </dgm:pt>
    <dgm:pt modelId="{130952BC-3B3C-40A8-98A5-09403C4DE450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3. Sante mentale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b="1" kern="1200" noProof="0" dirty="0">
            <a:solidFill>
              <a:srgbClr val="BF2FBC"/>
            </a:solidFill>
            <a:latin typeface="Avenir Next LT Pro"/>
            <a:ea typeface="+mn-ea"/>
            <a:cs typeface="+mn-cs"/>
          </a:endParaRPr>
        </a:p>
      </dgm:t>
    </dgm:pt>
    <dgm:pt modelId="{6EA2D4B4-625D-4A57-AA49-C8170D50994A}" type="parTrans" cxnId="{76884BB4-F964-409B-8B2A-EB513D426862}">
      <dgm:prSet/>
      <dgm:spPr/>
      <dgm:t>
        <a:bodyPr/>
        <a:lstStyle/>
        <a:p>
          <a:endParaRPr lang="en-US"/>
        </a:p>
      </dgm:t>
    </dgm:pt>
    <dgm:pt modelId="{3EAE01A6-F447-48C4-90DB-A28E78BC91A0}" type="sibTrans" cxnId="{76884BB4-F964-409B-8B2A-EB513D426862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6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7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8CEAD347-2420-4B11-806D-B7450A56A565}" type="presOf" srcId="{F1B033C2-3864-4D8E-9212-10D4FCD5B848}" destId="{47FF34DC-E938-4E1C-A4A2-A872FED08114}" srcOrd="0" destOrd="7" presId="urn:microsoft.com/office/officeart/2005/8/layout/vList2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8" presId="urn:microsoft.com/office/officeart/2005/8/layout/vList2"/>
    <dgm:cxn modelId="{5E3F227F-70AA-4EFA-8C06-92E04400D7A2}" type="presOf" srcId="{73A6B060-27A4-4A24-867E-C49F63C073D6}" destId="{47FF34DC-E938-4E1C-A4A2-A872FED08114}" srcOrd="0" destOrd="9" presId="urn:microsoft.com/office/officeart/2005/8/layout/vList2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F569488E-4E35-4413-9A50-8594AD10C810}" type="presOf" srcId="{130952BC-3B3C-40A8-98A5-09403C4DE450}" destId="{47FF34DC-E938-4E1C-A4A2-A872FED08114}" srcOrd="0" destOrd="2" presId="urn:microsoft.com/office/officeart/2005/8/layout/vList2"/>
    <dgm:cxn modelId="{699FCD99-233B-4875-B04D-026591470802}" type="presOf" srcId="{6F7801D2-87C2-4707-995F-79C1392D559C}" destId="{47FF34DC-E938-4E1C-A4A2-A872FED08114}" srcOrd="0" destOrd="1" presId="urn:microsoft.com/office/officeart/2005/8/layout/vList2"/>
    <dgm:cxn modelId="{76884BB4-F964-409B-8B2A-EB513D426862}" srcId="{C590420E-28C9-41F5-882B-DBAA2CD20E7E}" destId="{130952BC-3B3C-40A8-98A5-09403C4DE450}" srcOrd="2" destOrd="0" parTransId="{6EA2D4B4-625D-4A57-AA49-C8170D50994A}" sibTransId="{3EAE01A6-F447-48C4-90DB-A28E78BC91A0}"/>
    <dgm:cxn modelId="{FE9D3DB7-5408-4EBD-828C-3CCFF771C22B}" srcId="{C590420E-28C9-41F5-882B-DBAA2CD20E7E}" destId="{335BDA9A-9D6B-48A9-B2EC-FBB4EE5DFFA5}" srcOrd="8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9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6F21DDD0-351D-42A6-899C-8E6CF6FF942C}" type="presOf" srcId="{92822BE1-00B5-442C-997F-379F37C0FC0E}" destId="{47FF34DC-E938-4E1C-A4A2-A872FED08114}" srcOrd="0" destOrd="6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E0F447E9-E1E7-46B6-990A-2EF7BA2ACCCA}" srcId="{C590420E-28C9-41F5-882B-DBAA2CD20E7E}" destId="{6F7801D2-87C2-4707-995F-79C1392D559C}" srcOrd="1" destOrd="0" parTransId="{94B7D059-6A30-4785-B412-0D1AC02D1A44}" sibTransId="{5D459EF3-8E27-4EF3-B321-579EE81EA3D3}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510130"/>
          <a:ext cx="7439213" cy="76003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sp:txBody>
      <dsp:txXfrm>
        <a:off x="37102" y="547232"/>
        <a:ext cx="7365009" cy="685833"/>
      </dsp:txXfrm>
    </dsp:sp>
    <dsp:sp modelId="{47FF34DC-E938-4E1C-A4A2-A872FED08114}">
      <dsp:nvSpPr>
        <dsp:cNvPr id="0" name=""/>
        <dsp:cNvSpPr/>
      </dsp:nvSpPr>
      <dsp:spPr>
        <a:xfrm>
          <a:off x="0" y="1270168"/>
          <a:ext cx="7439213" cy="471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2860" rIns="128016" bIns="2286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 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br>
            <a:rPr lang="fr-FR" sz="18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highlight>
                <a:srgbClr val="FFFF00"/>
              </a:highlight>
              <a:latin typeface="+mn-lt"/>
            </a:rPr>
            <a:t>4. Économie	Aujourd’hui</a:t>
          </a:r>
          <a:endParaRPr lang="fr-FR" sz="2000" kern="1200" noProof="0" dirty="0">
            <a:solidFill>
              <a:srgbClr val="BF2FBC"/>
            </a:solidFill>
            <a:highlight>
              <a:srgbClr val="FFFF00"/>
            </a:highlight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5. Immobilier	27 octobre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0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Investissements	16 mars</a:t>
          </a:r>
          <a:endParaRPr lang="fr-FR" sz="2000" kern="1200" noProof="0" dirty="0">
            <a:solidFill>
              <a:srgbClr val="BF2FBC"/>
            </a:solidFill>
          </a:endParaRPr>
        </a:p>
      </dsp:txBody>
      <dsp:txXfrm>
        <a:off x="0" y="1270168"/>
        <a:ext cx="7439213" cy="4718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282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Questions pour nos invit</a:t>
          </a:r>
          <a:r>
            <a:rPr lang="fr-FR" sz="3200" b="1" kern="1200" dirty="0"/>
            <a:t>é</a:t>
          </a: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s</a:t>
          </a:r>
        </a:p>
      </dsp:txBody>
      <dsp:txXfrm>
        <a:off x="32530" y="32812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666660"/>
        <a:ext cx="7240146" cy="271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651"/>
          <a:ext cx="7439213" cy="833471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sp:txBody>
      <dsp:txXfrm>
        <a:off x="40687" y="42338"/>
        <a:ext cx="7357839" cy="752097"/>
      </dsp:txXfrm>
    </dsp:sp>
    <dsp:sp modelId="{47FF34DC-E938-4E1C-A4A2-A872FED08114}">
      <dsp:nvSpPr>
        <dsp:cNvPr id="0" name=""/>
        <dsp:cNvSpPr/>
      </dsp:nvSpPr>
      <dsp:spPr>
        <a:xfrm>
          <a:off x="0" y="835122"/>
          <a:ext cx="7439213" cy="566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5400" rIns="142240" bIns="2540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 et </a:t>
          </a:r>
          <a:b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</a:b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technologique : réussir son envol	En relecture (site)</a:t>
          </a:r>
          <a:endParaRPr lang="fr-FR" sz="24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3. Sante mentale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b="1" kern="1200" noProof="0" dirty="0">
            <a:solidFill>
              <a:srgbClr val="BF2FBC"/>
            </a:solidFill>
            <a:latin typeface="Avenir Next LT Pro"/>
            <a:ea typeface="+mn-ea"/>
            <a:cs typeface="+mn-cs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Aujourd'hui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1"/>
              </a:solidFill>
              <a:latin typeface="+mn-lt"/>
            </a:rPr>
            <a:t>5. Immobilier	27 octobre</a:t>
          </a:r>
          <a:endParaRPr lang="fr-FR" sz="2400" kern="1200" noProof="0" dirty="0">
            <a:solidFill>
              <a:schemeClr val="tx1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0" y="835122"/>
        <a:ext cx="7439213" cy="5662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September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September 15,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73DE5936-4869-4F36-A3A2-AF624D3F3F6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075" y="0"/>
            <a:ext cx="2430661" cy="138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56" y="740563"/>
            <a:ext cx="4688488" cy="3232560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chemeClr val="bg1"/>
                </a:solidFill>
              </a:rPr>
              <a:t>PANEL ÉCONOMIE TENDANCES, RELANCES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ET NOUVELLES </a:t>
            </a:r>
            <a:r>
              <a:rPr lang="fr-FR" sz="2800" dirty="0" err="1">
                <a:solidFill>
                  <a:schemeClr val="bg1"/>
                </a:solidFill>
              </a:rPr>
              <a:t>DANsES</a:t>
            </a:r>
            <a:r>
              <a:rPr lang="fr-FR" sz="2800" dirty="0">
                <a:solidFill>
                  <a:schemeClr val="bg1"/>
                </a:solidFill>
              </a:rPr>
              <a:t> DE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L’ÉCONOMIE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13A6-089C-46B5-995F-CFDDB49B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556" y="4484913"/>
            <a:ext cx="4688488" cy="1360853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>
                <a:solidFill>
                  <a:schemeClr val="bg1"/>
                </a:solidFill>
              </a:rPr>
              <a:t>Bienvenue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9154" y="2169090"/>
            <a:ext cx="4449692" cy="2511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1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Le </a:t>
            </a:r>
            <a:r>
              <a:rPr lang="fr-FR" sz="2000" dirty="0" err="1">
                <a:solidFill>
                  <a:schemeClr val="bg1"/>
                </a:solidFill>
              </a:rPr>
              <a:t>QUATRIèME</a:t>
            </a:r>
            <a:r>
              <a:rPr lang="fr-FR" sz="2000" dirty="0">
                <a:solidFill>
                  <a:schemeClr val="bg1"/>
                </a:solidFill>
              </a:rPr>
              <a:t> d’une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1E84C57-E164-4A27-9776-1ECB45E7911F}"/>
              </a:ext>
            </a:extLst>
          </p:cNvPr>
          <p:cNvSpPr txBox="1">
            <a:spLocks/>
          </p:cNvSpPr>
          <p:nvPr/>
        </p:nvSpPr>
        <p:spPr>
          <a:xfrm>
            <a:off x="390526" y="5064687"/>
            <a:ext cx="3257550" cy="1259401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b="1" dirty="0">
                <a:solidFill>
                  <a:schemeClr val="bg1"/>
                </a:solidFill>
              </a:rPr>
              <a:t>Panel 4.</a:t>
            </a:r>
          </a:p>
          <a:p>
            <a:pPr marL="0" indent="0" algn="r">
              <a:buNone/>
            </a:pPr>
            <a:r>
              <a:rPr lang="fr-FR" sz="1800" b="1" dirty="0">
                <a:solidFill>
                  <a:schemeClr val="bg1"/>
                </a:solidFill>
              </a:rPr>
              <a:t>Tendances, Relances et Nouvelles Danses de l’Économie</a:t>
            </a:r>
          </a:p>
        </p:txBody>
      </p:sp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8188489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2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15596D0-7A93-45AB-A289-2A2B141E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0F64BE-B6DF-4D20-9A3E-DAD003896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8890"/>
            <a:ext cx="4038601" cy="6866462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4">
                  <a:alpha val="55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99ACA5-1949-4821-8FA4-95A78A20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5328" y="1633640"/>
            <a:ext cx="6866462" cy="358140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5">
                  <a:alpha val="13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559C2F-075A-49B7-8935-459124513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32044"/>
            <a:ext cx="4038600" cy="4634418"/>
          </a:xfrm>
          <a:prstGeom prst="rect">
            <a:avLst/>
          </a:prstGeom>
          <a:gradFill>
            <a:gsLst>
              <a:gs pos="0">
                <a:schemeClr val="accent5">
                  <a:alpha val="36000"/>
                </a:schemeClr>
              </a:gs>
              <a:gs pos="67000">
                <a:schemeClr val="accent5">
                  <a:alpha val="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C602D2-5EB6-4BB5-9D04-D592B19D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93" y="2463419"/>
            <a:ext cx="2929372" cy="314581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000" spc="750">
                <a:solidFill>
                  <a:schemeClr val="bg1"/>
                </a:solidFill>
              </a:rPr>
              <a:t>Un grand merci à nos partenaires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FA9C86E-9FB2-403A-BAB7-BF9B551EE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90" y="2305917"/>
            <a:ext cx="3147409" cy="225039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920D4F-541B-4C6F-9570-9876E684A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74" y="2790410"/>
            <a:ext cx="3181533" cy="128141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F2F9E9-0628-4775-9032-241B7D96FC26}"/>
              </a:ext>
            </a:extLst>
          </p:cNvPr>
          <p:cNvSpPr txBox="1"/>
          <p:nvPr/>
        </p:nvSpPr>
        <p:spPr>
          <a:xfrm>
            <a:off x="6619873" y="6217508"/>
            <a:ext cx="5114925" cy="34965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dirty="0">
                <a:solidFill>
                  <a:srgbClr val="FFFFFF"/>
                </a:solidFill>
              </a:rPr>
              <a:t>Financement de DEO, administré par la SDE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AE6A24AC-C857-43E8-B72C-A44C2CE1F3B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4" y="195272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9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9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9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9" name="Rectangle 193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94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9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F85DDB0-C962-426D-9E0E-6E4903F0C60B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TENDANCES, RELANCES 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ET NOUVELLES </a:t>
            </a:r>
            <a:r>
              <a:rPr lang="fr-FR" sz="2400" dirty="0" err="1">
                <a:solidFill>
                  <a:schemeClr val="bg1"/>
                </a:solidFill>
              </a:rPr>
              <a:t>DANsES</a:t>
            </a:r>
            <a:r>
              <a:rPr lang="fr-FR" sz="2400" dirty="0">
                <a:solidFill>
                  <a:schemeClr val="bg1"/>
                </a:solidFill>
              </a:rPr>
              <a:t> DE 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L’ÉCONOMIE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F3AC90AF-FCCB-4226-B684-B39A2F7874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F57DCCEC-9FCD-403D-8E81-626DB70D6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3459" y="403443"/>
            <a:ext cx="6452566" cy="6206908"/>
          </a:xfr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/>
              <a:t>Nos </a:t>
            </a:r>
            <a:r>
              <a:rPr lang="en-US" sz="2000" b="1" dirty="0" err="1"/>
              <a:t>panÉlistes</a:t>
            </a:r>
            <a:r>
              <a:rPr lang="en-US" sz="2000" b="1" dirty="0"/>
              <a:t> </a:t>
            </a:r>
            <a:r>
              <a:rPr lang="en-US" sz="2000" b="1" dirty="0" err="1"/>
              <a:t>invitÉs</a:t>
            </a:r>
            <a:r>
              <a:rPr lang="en-US" sz="2000" dirty="0"/>
              <a:t>: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  <a:p>
            <a:pPr algn="l">
              <a:lnSpc>
                <a:spcPct val="120000"/>
              </a:lnSpc>
            </a:pPr>
            <a:r>
              <a:rPr lang="en-CA" sz="1800" b="1" dirty="0"/>
              <a:t>Pierre Cléroux</a:t>
            </a:r>
            <a:br>
              <a:rPr lang="en-US" sz="1800" b="1" dirty="0"/>
            </a:br>
            <a:r>
              <a:rPr lang="en-US" sz="1800" b="1" dirty="0"/>
              <a:t>	</a:t>
            </a:r>
            <a:br>
              <a:rPr lang="en-US" sz="1800" cap="none" spc="0" dirty="0"/>
            </a:br>
            <a:r>
              <a:rPr lang="en-US" sz="1800" cap="none" spc="0" dirty="0"/>
              <a:t>	</a:t>
            </a:r>
            <a:r>
              <a:rPr lang="fr-FR" sz="1800" cap="none" spc="0" dirty="0"/>
              <a:t>Vice-président, Recherche et économiste en chef 	chez la Banque de Développement du Canada</a:t>
            </a:r>
            <a:endParaRPr lang="en-CA" sz="1800" cap="none" spc="0" dirty="0"/>
          </a:p>
          <a:p>
            <a:pPr algn="l">
              <a:lnSpc>
                <a:spcPct val="120000"/>
              </a:lnSpc>
            </a:pPr>
            <a:r>
              <a:rPr lang="en-CA" sz="1800" cap="none" spc="0" dirty="0"/>
              <a:t>	</a:t>
            </a:r>
            <a:endParaRPr lang="en-US" sz="1800" dirty="0"/>
          </a:p>
          <a:p>
            <a:pPr algn="l">
              <a:lnSpc>
                <a:spcPct val="120000"/>
              </a:lnSpc>
            </a:pPr>
            <a:r>
              <a:rPr lang="en-CA" sz="1800" b="1" dirty="0"/>
              <a:t>Michel Matifat</a:t>
            </a:r>
            <a:br>
              <a:rPr lang="en-US" sz="1800" b="1" dirty="0"/>
            </a:br>
            <a:r>
              <a:rPr lang="en-US" sz="1800" b="1" dirty="0"/>
              <a:t>	</a:t>
            </a:r>
            <a:br>
              <a:rPr lang="en-US" sz="1800" cap="none" spc="0" dirty="0"/>
            </a:br>
            <a:r>
              <a:rPr lang="en-US" sz="1800" cap="none" spc="0" dirty="0"/>
              <a:t>	</a:t>
            </a:r>
            <a:r>
              <a:rPr lang="fr-FR" sz="1800" cap="none" spc="0" dirty="0"/>
              <a:t>Gestionnaire de portefeuilles chez </a:t>
            </a:r>
            <a:r>
              <a:rPr lang="fr-FR" sz="1800" cap="none" spc="0" dirty="0" err="1"/>
              <a:t>PionMatifat</a:t>
            </a:r>
            <a:r>
              <a:rPr lang="fr-FR" sz="1800" cap="none" spc="0" dirty="0"/>
              <a:t> 	Investment Group</a:t>
            </a:r>
            <a:endParaRPr lang="en-US" sz="1800" cap="none" spc="0" dirty="0"/>
          </a:p>
          <a:p>
            <a:pPr algn="l">
              <a:lnSpc>
                <a:spcPct val="120000"/>
              </a:lnSpc>
            </a:pPr>
            <a:r>
              <a:rPr lang="en-CA" sz="1800" dirty="0"/>
              <a:t>	</a:t>
            </a:r>
            <a:endParaRPr lang="en-US" dirty="0"/>
          </a:p>
          <a:p>
            <a:pPr algn="l">
              <a:lnSpc>
                <a:spcPct val="120000"/>
              </a:lnSpc>
            </a:pPr>
            <a:r>
              <a:rPr lang="en-CA" sz="1800" b="1" dirty="0"/>
              <a:t>Guillaume Roy</a:t>
            </a:r>
            <a:br>
              <a:rPr lang="en-US" sz="1800" b="1" dirty="0"/>
            </a:br>
            <a:r>
              <a:rPr lang="en-US" sz="1800" b="1" dirty="0"/>
              <a:t>	</a:t>
            </a:r>
            <a:br>
              <a:rPr lang="en-US" sz="1800" cap="none" spc="0" dirty="0"/>
            </a:br>
            <a:r>
              <a:rPr lang="en-US" sz="1800" cap="none" spc="0" dirty="0"/>
              <a:t>	</a:t>
            </a:r>
            <a:r>
              <a:rPr lang="fr-FR" sz="1800" cap="none" spc="0" dirty="0"/>
              <a:t>Consul General Adjoint de France à Vancouver</a:t>
            </a:r>
            <a:endParaRPr lang="fr-CA" dirty="0"/>
          </a:p>
          <a:p>
            <a:pPr algn="l">
              <a:lnSpc>
                <a:spcPct val="12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72081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400" b="1" dirty="0"/>
              <a:t>Quel a été l’impact de COVID sur l’économie du Canada et plus précisément de la Colombie Britannique ?</a:t>
            </a:r>
          </a:p>
          <a:p>
            <a:pPr marL="457200" lvl="0" indent="-457200">
              <a:buFont typeface="+mj-lt"/>
              <a:buAutoNum type="arabicPeriod"/>
            </a:pPr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fr-FR" sz="2400" b="1" dirty="0"/>
              <a:t>Quels seront les défis à relever afin de relancer notre économie?</a:t>
            </a:r>
          </a:p>
          <a:p>
            <a:pPr marL="457200" lvl="0" indent="-457200">
              <a:buFont typeface="+mj-lt"/>
              <a:buAutoNum type="arabicPeriod"/>
            </a:pPr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fr-FR" sz="2400" b="1" dirty="0"/>
              <a:t>Quelles sont les tendances démographiques et industrielles en Colombie Britannique suite à cette pandémie ?</a:t>
            </a:r>
          </a:p>
          <a:p>
            <a:pPr marL="457200" lvl="0" indent="-457200">
              <a:buFont typeface="+mj-lt"/>
              <a:buAutoNum type="arabicPeriod"/>
            </a:pPr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fr-FR" sz="2400" b="1" dirty="0"/>
              <a:t>Que doit faire le petit et moyen entrepreneur afin de mieux se préparer pour cette relance économique ?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TENDANCES, RELANCES 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ET NOUVELLES </a:t>
            </a:r>
            <a:r>
              <a:rPr lang="fr-FR" sz="2400" dirty="0" err="1">
                <a:solidFill>
                  <a:schemeClr val="bg1"/>
                </a:solidFill>
              </a:rPr>
              <a:t>DANsES</a:t>
            </a:r>
            <a:r>
              <a:rPr lang="fr-FR" sz="2400" dirty="0">
                <a:solidFill>
                  <a:schemeClr val="bg1"/>
                </a:solidFill>
              </a:rPr>
              <a:t> DE 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dirty="0">
                <a:solidFill>
                  <a:schemeClr val="bg1"/>
                </a:solidFill>
              </a:rPr>
              <a:t>L’ÉCONOMIE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1119498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PERIODE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69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815724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090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MERCI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05120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364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Avenir Next LT Pro</vt:lpstr>
      <vt:lpstr>GradientRiseVTI</vt:lpstr>
      <vt:lpstr>PANEL ÉCONOMIE TENDANCES, RELANCES  ET NOUVELLES DANsES DE  L’ÉCONOMIE</vt:lpstr>
      <vt:lpstr>PowerPoint Presentation</vt:lpstr>
      <vt:lpstr>Un grand merci à nos partenaires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Daniel Wang</cp:lastModifiedBy>
  <cp:revision>69</cp:revision>
  <dcterms:created xsi:type="dcterms:W3CDTF">2021-03-18T23:27:37Z</dcterms:created>
  <dcterms:modified xsi:type="dcterms:W3CDTF">2021-09-15T23:26:20Z</dcterms:modified>
</cp:coreProperties>
</file>