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73" r:id="rId2"/>
    <p:sldId id="274" r:id="rId3"/>
    <p:sldId id="291" r:id="rId4"/>
    <p:sldId id="264" r:id="rId5"/>
    <p:sldId id="292" r:id="rId6"/>
    <p:sldId id="277" r:id="rId7"/>
    <p:sldId id="278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E0F3"/>
    <a:srgbClr val="BF2FBC"/>
    <a:srgbClr val="EAA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74F4D1-2D72-4806-835E-CEBA49FF60AC}" v="250" dt="2021-09-15T23:26:01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Wang" userId="e30a8031-1dce-4e0b-82d5-c61ebfe9a3dd" providerId="ADAL" clId="{C274F4D1-2D72-4806-835E-CEBA49FF60AC}"/>
    <pc:docChg chg="undo custSel modSld">
      <pc:chgData name="Daniel Wang" userId="e30a8031-1dce-4e0b-82d5-c61ebfe9a3dd" providerId="ADAL" clId="{C274F4D1-2D72-4806-835E-CEBA49FF60AC}" dt="2021-09-15T23:26:01.473" v="19"/>
      <pc:docMkLst>
        <pc:docMk/>
      </pc:docMkLst>
      <pc:sldChg chg="modSp mod modAnim">
        <pc:chgData name="Daniel Wang" userId="e30a8031-1dce-4e0b-82d5-c61ebfe9a3dd" providerId="ADAL" clId="{C274F4D1-2D72-4806-835E-CEBA49FF60AC}" dt="2021-09-15T23:26:01.473" v="19"/>
        <pc:sldMkLst>
          <pc:docMk/>
          <pc:sldMk cId="3895598816" sldId="264"/>
        </pc:sldMkLst>
        <pc:spChg chg="mod">
          <ac:chgData name="Daniel Wang" userId="e30a8031-1dce-4e0b-82d5-c61ebfe9a3dd" providerId="ADAL" clId="{C274F4D1-2D72-4806-835E-CEBA49FF60AC}" dt="2021-09-15T23:24:18.853" v="14" actId="14100"/>
          <ac:spMkLst>
            <pc:docMk/>
            <pc:sldMk cId="3895598816" sldId="264"/>
            <ac:spMk id="15" creationId="{F57DCCEC-9FCD-403D-8E81-626DB70D6AA7}"/>
          </ac:spMkLst>
        </pc:spChg>
        <pc:spChg chg="mod">
          <ac:chgData name="Daniel Wang" userId="e30a8031-1dce-4e0b-82d5-c61ebfe9a3dd" providerId="ADAL" clId="{C274F4D1-2D72-4806-835E-CEBA49FF60AC}" dt="2021-09-15T23:22:30.890" v="1" actId="20577"/>
          <ac:spMkLst>
            <pc:docMk/>
            <pc:sldMk cId="3895598816" sldId="264"/>
            <ac:spMk id="22" creationId="{3F85DDB0-C962-426D-9E0E-6E4903F0C60B}"/>
          </ac:spMkLst>
        </pc:spChg>
      </pc:sldChg>
      <pc:sldChg chg="modSp mod">
        <pc:chgData name="Daniel Wang" userId="e30a8031-1dce-4e0b-82d5-c61ebfe9a3dd" providerId="ADAL" clId="{C274F4D1-2D72-4806-835E-CEBA49FF60AC}" dt="2021-09-15T23:22:36.406" v="3" actId="20577"/>
        <pc:sldMkLst>
          <pc:docMk/>
          <pc:sldMk cId="3134194402" sldId="273"/>
        </pc:sldMkLst>
        <pc:spChg chg="mod">
          <ac:chgData name="Daniel Wang" userId="e30a8031-1dce-4e0b-82d5-c61ebfe9a3dd" providerId="ADAL" clId="{C274F4D1-2D72-4806-835E-CEBA49FF60AC}" dt="2021-09-15T23:22:36.406" v="3" actId="20577"/>
          <ac:spMkLst>
            <pc:docMk/>
            <pc:sldMk cId="3134194402" sldId="273"/>
            <ac:spMk id="2" creationId="{99918287-891A-4248-8757-E1105443E6F1}"/>
          </ac:spMkLst>
        </pc:spChg>
      </pc:sldChg>
      <pc:sldChg chg="modSp mod">
        <pc:chgData name="Daniel Wang" userId="e30a8031-1dce-4e0b-82d5-c61ebfe9a3dd" providerId="ADAL" clId="{C274F4D1-2D72-4806-835E-CEBA49FF60AC}" dt="2021-09-15T23:22:48.276" v="5" actId="20577"/>
        <pc:sldMkLst>
          <pc:docMk/>
          <pc:sldMk cId="3692991809" sldId="274"/>
        </pc:sldMkLst>
        <pc:spChg chg="mod">
          <ac:chgData name="Daniel Wang" userId="e30a8031-1dce-4e0b-82d5-c61ebfe9a3dd" providerId="ADAL" clId="{C274F4D1-2D72-4806-835E-CEBA49FF60AC}" dt="2021-09-15T23:22:48.276" v="5" actId="20577"/>
          <ac:spMkLst>
            <pc:docMk/>
            <pc:sldMk cId="3692991809" sldId="274"/>
            <ac:spMk id="10" creationId="{C1E84C57-E164-4A27-9776-1ECB45E7911F}"/>
          </ac:spMkLst>
        </pc:spChg>
      </pc:sldChg>
      <pc:sldChg chg="modSp mod">
        <pc:chgData name="Daniel Wang" userId="e30a8031-1dce-4e0b-82d5-c61ebfe9a3dd" providerId="ADAL" clId="{C274F4D1-2D72-4806-835E-CEBA49FF60AC}" dt="2021-09-15T23:23:23.737" v="7" actId="20577"/>
        <pc:sldMkLst>
          <pc:docMk/>
          <pc:sldMk cId="3801552697" sldId="292"/>
        </pc:sldMkLst>
        <pc:spChg chg="mod">
          <ac:chgData name="Daniel Wang" userId="e30a8031-1dce-4e0b-82d5-c61ebfe9a3dd" providerId="ADAL" clId="{C274F4D1-2D72-4806-835E-CEBA49FF60AC}" dt="2021-09-15T23:23:23.737" v="7" actId="20577"/>
          <ac:spMkLst>
            <pc:docMk/>
            <pc:sldMk cId="3801552697" sldId="292"/>
            <ac:spMk id="13" creationId="{8052D4BA-D83A-4E57-A9AB-7D3428840DC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 sz="1600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 sz="1600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 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br>
            <a:rPr lang="fr-FR" sz="18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rgbClr val="BF2FBC"/>
            </a:solidFill>
          </a:endParaRP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 sz="1600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 sz="1600"/>
        </a:p>
      </dgm:t>
    </dgm:pt>
    <dgm:pt modelId="{B1D5FB47-1B45-4724-9934-EA8AE4EE53C1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0ADA9E86-AB74-4E6B-A720-B02183264668}" type="parTrans" cxnId="{9C2F7B5F-82DD-47E8-80E6-F6115B7AA09D}">
      <dgm:prSet/>
      <dgm:spPr/>
      <dgm:t>
        <a:bodyPr/>
        <a:lstStyle/>
        <a:p>
          <a:endParaRPr lang="en-US" sz="1600"/>
        </a:p>
      </dgm:t>
    </dgm:pt>
    <dgm:pt modelId="{9109DAFC-2B30-4EEA-A67C-326D9EC3F625}" type="sibTrans" cxnId="{9C2F7B5F-82DD-47E8-80E6-F6115B7AA09D}">
      <dgm:prSet/>
      <dgm:spPr/>
      <dgm:t>
        <a:bodyPr/>
        <a:lstStyle/>
        <a:p>
          <a:endParaRPr lang="en-US" sz="1600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highlight>
                <a:srgbClr val="FFFF00"/>
              </a:highlight>
              <a:latin typeface="+mn-lt"/>
            </a:rPr>
            <a:t>4. Économie	Aujourd’hui</a:t>
          </a:r>
          <a:endParaRPr lang="fr-FR" sz="2000" kern="1200" noProof="0" dirty="0">
            <a:solidFill>
              <a:srgbClr val="BF2FBC"/>
            </a:solidFill>
            <a:highlight>
              <a:srgbClr val="FFFF00"/>
            </a:highlight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 sz="1600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 sz="1600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5. Immobilier	27 octobre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 sz="1600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 sz="1600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 sz="1600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 sz="1600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 sz="1600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 sz="1600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 sz="1600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 sz="1600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 sz="1600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 sz="1600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Investissements	16 mars</a:t>
          </a:r>
          <a:endParaRPr lang="fr-FR" sz="2000" kern="1200" noProof="0" dirty="0">
            <a:solidFill>
              <a:srgbClr val="BF2FBC"/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 sz="1600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 sz="1600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63438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2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5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6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9C2F7B5F-82DD-47E8-80E6-F6115B7AA09D}" srcId="{C590420E-28C9-41F5-882B-DBAA2CD20E7E}" destId="{B1D5FB47-1B45-4724-9934-EA8AE4EE53C1}" srcOrd="1" destOrd="0" parTransId="{0ADA9E86-AB74-4E6B-A720-B02183264668}" sibTransId="{9109DAFC-2B30-4EEA-A67C-326D9EC3F625}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1C1DAA46-F0AB-42A1-9D84-99046371C69A}" type="presOf" srcId="{B1D5FB47-1B45-4724-9934-EA8AE4EE53C1}" destId="{47FF34DC-E938-4E1C-A4A2-A872FED08114}" srcOrd="0" destOrd="1" presId="urn:microsoft.com/office/officeart/2005/8/layout/vList2"/>
    <dgm:cxn modelId="{8CEAD347-2420-4B11-806D-B7450A56A565}" type="presOf" srcId="{F1B033C2-3864-4D8E-9212-10D4FCD5B848}" destId="{47FF34DC-E938-4E1C-A4A2-A872FED08114}" srcOrd="0" destOrd="6" presId="urn:microsoft.com/office/officeart/2005/8/layout/vList2"/>
    <dgm:cxn modelId="{0D364451-230A-4F61-A559-48D94A3E371C}" srcId="{C590420E-28C9-41F5-882B-DBAA2CD20E7E}" destId="{4FAFBFB1-B92F-4818-94C9-6D1502F73BE5}" srcOrd="4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7" presId="urn:microsoft.com/office/officeart/2005/8/layout/vList2"/>
    <dgm:cxn modelId="{5E3F227F-70AA-4EFA-8C06-92E04400D7A2}" type="presOf" srcId="{73A6B060-27A4-4A24-867E-C49F63C073D6}" destId="{47FF34DC-E938-4E1C-A4A2-A872FED08114}" srcOrd="0" destOrd="8" presId="urn:microsoft.com/office/officeart/2005/8/layout/vList2"/>
    <dgm:cxn modelId="{466BA482-990A-40B7-B5E4-CD216C04962B}" srcId="{C590420E-28C9-41F5-882B-DBAA2CD20E7E}" destId="{8A207C97-E7A1-42A6-9653-39BC27BAEA2C}" srcOrd="3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2" presId="urn:microsoft.com/office/officeart/2005/8/layout/vList2"/>
    <dgm:cxn modelId="{FE9D3DB7-5408-4EBD-828C-3CCFF771C22B}" srcId="{C590420E-28C9-41F5-882B-DBAA2CD20E7E}" destId="{335BDA9A-9D6B-48A9-B2EC-FBB4EE5DFFA5}" srcOrd="7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8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3" presId="urn:microsoft.com/office/officeart/2005/8/layout/vList2"/>
    <dgm:cxn modelId="{6F21DDD0-351D-42A6-899C-8E6CF6FF942C}" type="presOf" srcId="{92822BE1-00B5-442C-997F-379F37C0FC0E}" destId="{47FF34DC-E938-4E1C-A4A2-A872FED08114}" srcOrd="0" destOrd="5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36127AEA-4920-45CD-B0C2-E02F811FA773}" type="presOf" srcId="{4FAFBFB1-B92F-4818-94C9-6D1502F73BE5}" destId="{47FF34DC-E938-4E1C-A4A2-A872FED08114}" srcOrd="0" destOrd="4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Questions pour nos invit</a:t>
          </a:r>
          <a:r>
            <a:rPr lang="fr-FR" sz="3200" b="1" kern="1200" dirty="0"/>
            <a:t>é</a:t>
          </a: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7D541420-4420-43D9-B05E-A4F311CD2CBE}">
      <dgm:prSet/>
      <dgm:spPr/>
      <dgm:t>
        <a:bodyPr/>
        <a:lstStyle/>
        <a:p>
          <a:pPr marL="0" indent="0">
            <a:buNone/>
          </a:pPr>
          <a:endParaRPr lang="en-US" sz="2400"/>
        </a:p>
      </dgm:t>
    </dgm:pt>
    <dgm:pt modelId="{44122633-E151-4678-ADAE-583E9CB12B0E}" type="parTrans" cxnId="{11032517-4DB3-4478-9C53-3CF32EDA3AA7}">
      <dgm:prSet/>
      <dgm:spPr/>
      <dgm:t>
        <a:bodyPr/>
        <a:lstStyle/>
        <a:p>
          <a:endParaRPr lang="en-US"/>
        </a:p>
      </dgm:t>
    </dgm:pt>
    <dgm:pt modelId="{8A3B2098-340B-4F91-A369-F1F6527F73C3}" type="sibTrans" cxnId="{11032517-4DB3-4478-9C53-3CF32EDA3AA7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133366">
        <dgm:presLayoutVars>
          <dgm:chMax val="0"/>
          <dgm:bulletEnabled val="1"/>
        </dgm:presLayoutVars>
      </dgm:prSet>
      <dgm:spPr>
        <a:xfrm>
          <a:off x="0" y="198674"/>
          <a:ext cx="7240146" cy="1199250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FlipVert="1" custScaleY="330179">
        <dgm:presLayoutVars>
          <dgm:bulletEnabled val="1"/>
        </dgm:presLayoutVars>
      </dgm:prSet>
      <dgm:spPr/>
    </dgm:pt>
  </dgm:ptLst>
  <dgm:cxnLst>
    <dgm:cxn modelId="{11032517-4DB3-4478-9C53-3CF32EDA3AA7}" srcId="{C590420E-28C9-41F5-882B-DBAA2CD20E7E}" destId="{7D541420-4420-43D9-B05E-A4F311CD2CBE}" srcOrd="0" destOrd="0" parTransId="{44122633-E151-4678-ADAE-583E9CB12B0E}" sibTransId="{8A3B2098-340B-4F91-A369-F1F6527F73C3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42498964-6769-4B99-9158-261CCA763CA2}" type="presOf" srcId="{C590420E-28C9-41F5-882B-DBAA2CD20E7E}" destId="{19751D83-4796-442A-B796-938A162FDCCF}" srcOrd="0" destOrd="0" presId="urn:microsoft.com/office/officeart/2005/8/layout/vList2"/>
    <dgm:cxn modelId="{67197151-24AE-4BD9-BB4E-66C0B00F3790}" type="presOf" srcId="{7D541420-4420-43D9-B05E-A4F311CD2CBE}" destId="{47FF34DC-E938-4E1C-A4A2-A872FED08114}" srcOrd="0" destOrd="0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52414BBE-91AA-4AFC-8DF7-2C39DB8A675A}" type="presParOf" srcId="{F8B02DB3-1320-4E5E-9FA3-3CF2DE4D61DB}" destId="{19751D83-4796-442A-B796-938A162FDCCF}" srcOrd="0" destOrd="0" presId="urn:microsoft.com/office/officeart/2005/8/layout/vList2"/>
    <dgm:cxn modelId="{5578CCDE-3D28-4332-8F18-FE2422E134C7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0ADE2D-B337-4DDF-9B58-F61E64A23E8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590420E-28C9-41F5-882B-DBAA2CD20E7E}">
      <dgm:prSet custT="1"/>
      <dgm:spPr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90500" tIns="190500" rIns="190500" bIns="190500" numCol="1" spcCol="1270" anchor="ctr" anchorCtr="0"/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gm:t>
    </dgm:pt>
    <dgm:pt modelId="{9BC6E1F2-2F80-4154-925C-29E8DA4C4B33}" type="parTrans" cxnId="{075C39DD-573B-40BD-9EAE-71D152C9A8C3}">
      <dgm:prSet/>
      <dgm:spPr/>
      <dgm:t>
        <a:bodyPr/>
        <a:lstStyle/>
        <a:p>
          <a:endParaRPr lang="en-US"/>
        </a:p>
      </dgm:t>
    </dgm:pt>
    <dgm:pt modelId="{6579059E-D16C-48AE-8718-90874F7ADCFB}" type="sibTrans" cxnId="{075C39DD-573B-40BD-9EAE-71D152C9A8C3}">
      <dgm:prSet/>
      <dgm:spPr/>
      <dgm:t>
        <a:bodyPr/>
        <a:lstStyle/>
        <a:p>
          <a:endParaRPr lang="en-US"/>
        </a:p>
      </dgm:t>
    </dgm:pt>
    <dgm:pt modelId="{99D0D76C-E20A-49AD-B22D-99D08DBEEC8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</dgm:t>
    </dgm:pt>
    <dgm:pt modelId="{9D2DC6AA-54C4-4D07-A1A9-29BE1C1F4BD3}" type="parTrans" cxnId="{11452D62-3636-46A9-B1E4-B0EBC5A7F0D7}">
      <dgm:prSet/>
      <dgm:spPr/>
      <dgm:t>
        <a:bodyPr/>
        <a:lstStyle/>
        <a:p>
          <a:endParaRPr lang="fr-CA"/>
        </a:p>
      </dgm:t>
    </dgm:pt>
    <dgm:pt modelId="{2FD3038F-392C-44F5-A904-73845AB9E568}" type="sibTrans" cxnId="{11452D62-3636-46A9-B1E4-B0EBC5A7F0D7}">
      <dgm:prSet/>
      <dgm:spPr/>
      <dgm:t>
        <a:bodyPr/>
        <a:lstStyle/>
        <a:p>
          <a:endParaRPr lang="fr-CA"/>
        </a:p>
      </dgm:t>
    </dgm:pt>
    <dgm:pt modelId="{6F7801D2-87C2-4707-995F-79C1392D559C}">
      <dgm:prSet custT="1"/>
      <dgm:spPr/>
      <dgm:t>
        <a:bodyPr/>
        <a:lstStyle/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 et </a:t>
          </a:r>
          <a:b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</a:b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technologique : réussir son envol	En relecture (site)</a:t>
          </a:r>
          <a:endParaRPr lang="fr-FR" sz="2400" kern="1200" noProof="0" dirty="0">
            <a:solidFill>
              <a:srgbClr val="BF2FBC"/>
            </a:solidFill>
          </a:endParaRPr>
        </a:p>
      </dgm:t>
    </dgm:pt>
    <dgm:pt modelId="{94B7D059-6A30-4785-B412-0D1AC02D1A44}" type="parTrans" cxnId="{E0F447E9-E1E7-46B6-990A-2EF7BA2ACCCA}">
      <dgm:prSet/>
      <dgm:spPr/>
      <dgm:t>
        <a:bodyPr/>
        <a:lstStyle/>
        <a:p>
          <a:endParaRPr lang="en-US"/>
        </a:p>
      </dgm:t>
    </dgm:pt>
    <dgm:pt modelId="{5D459EF3-8E27-4EF3-B321-579EE81EA3D3}" type="sibTrans" cxnId="{E0F447E9-E1E7-46B6-990A-2EF7BA2ACCCA}">
      <dgm:prSet/>
      <dgm:spPr/>
      <dgm:t>
        <a:bodyPr/>
        <a:lstStyle/>
        <a:p>
          <a:endParaRPr lang="en-US"/>
        </a:p>
      </dgm:t>
    </dgm:pt>
    <dgm:pt modelId="{BEFA1F0A-2FBF-43BD-BFEB-4E384601188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Aujourd'hui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DAED7253-8D97-446E-BF7F-29A959647EE1}" type="parTrans" cxnId="{04C7ED1D-BA01-4440-A1E6-D278CEE6BC96}">
      <dgm:prSet/>
      <dgm:spPr/>
      <dgm:t>
        <a:bodyPr/>
        <a:lstStyle/>
        <a:p>
          <a:endParaRPr lang="en-US"/>
        </a:p>
      </dgm:t>
    </dgm:pt>
    <dgm:pt modelId="{79B05F5D-995E-4AAF-9C42-4D7B485819A4}" type="sibTrans" cxnId="{04C7ED1D-BA01-4440-A1E6-D278CEE6BC96}">
      <dgm:prSet/>
      <dgm:spPr/>
      <dgm:t>
        <a:bodyPr/>
        <a:lstStyle/>
        <a:p>
          <a:endParaRPr lang="en-US"/>
        </a:p>
      </dgm:t>
    </dgm:pt>
    <dgm:pt modelId="{8A207C97-E7A1-42A6-9653-39BC27BAEA2C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1"/>
              </a:solidFill>
              <a:latin typeface="+mn-lt"/>
            </a:rPr>
            <a:t>5. Immobilier	27 octobre</a:t>
          </a:r>
          <a:endParaRPr lang="fr-FR" sz="2400" kern="1200" noProof="0" dirty="0">
            <a:solidFill>
              <a:schemeClr val="tx1"/>
            </a:solidFill>
          </a:endParaRPr>
        </a:p>
      </dgm:t>
    </dgm:pt>
    <dgm:pt modelId="{6F430443-6918-4BFA-88D9-6058C60C48C4}" type="parTrans" cxnId="{466BA482-990A-40B7-B5E4-CD216C04962B}">
      <dgm:prSet/>
      <dgm:spPr/>
      <dgm:t>
        <a:bodyPr/>
        <a:lstStyle/>
        <a:p>
          <a:endParaRPr lang="en-US"/>
        </a:p>
      </dgm:t>
    </dgm:pt>
    <dgm:pt modelId="{7F702627-87F9-4762-A223-D23BF9E4371B}" type="sibTrans" cxnId="{466BA482-990A-40B7-B5E4-CD216C04962B}">
      <dgm:prSet/>
      <dgm:spPr/>
      <dgm:t>
        <a:bodyPr/>
        <a:lstStyle/>
        <a:p>
          <a:endParaRPr lang="en-US"/>
        </a:p>
      </dgm:t>
    </dgm:pt>
    <dgm:pt modelId="{4FAFBFB1-B92F-4818-94C9-6D1502F73BE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E41673-7046-42AA-AB33-6475DF466648}" type="parTrans" cxnId="{0D364451-230A-4F61-A559-48D94A3E371C}">
      <dgm:prSet/>
      <dgm:spPr/>
      <dgm:t>
        <a:bodyPr/>
        <a:lstStyle/>
        <a:p>
          <a:endParaRPr lang="en-US"/>
        </a:p>
      </dgm:t>
    </dgm:pt>
    <dgm:pt modelId="{B3626118-AEE9-4086-BEEF-D14AC21F0267}" type="sibTrans" cxnId="{0D364451-230A-4F61-A559-48D94A3E371C}">
      <dgm:prSet/>
      <dgm:spPr/>
      <dgm:t>
        <a:bodyPr/>
        <a:lstStyle/>
        <a:p>
          <a:endParaRPr lang="en-US"/>
        </a:p>
      </dgm:t>
    </dgm:pt>
    <dgm:pt modelId="{92822BE1-00B5-442C-997F-379F37C0FC0E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C51E9F8-8419-4CA7-B614-DB477CA3FEE7}" type="parTrans" cxnId="{3DA16521-C539-43A1-8C42-30B58370670E}">
      <dgm:prSet/>
      <dgm:spPr/>
      <dgm:t>
        <a:bodyPr/>
        <a:lstStyle/>
        <a:p>
          <a:endParaRPr lang="en-US"/>
        </a:p>
      </dgm:t>
    </dgm:pt>
    <dgm:pt modelId="{4A44DC43-7357-47E0-AF63-1C816FF1F4B6}" type="sibTrans" cxnId="{3DA16521-C539-43A1-8C42-30B58370670E}">
      <dgm:prSet/>
      <dgm:spPr/>
      <dgm:t>
        <a:bodyPr/>
        <a:lstStyle/>
        <a:p>
          <a:endParaRPr lang="en-US"/>
        </a:p>
      </dgm:t>
    </dgm:pt>
    <dgm:pt modelId="{F1B033C2-3864-4D8E-9212-10D4FCD5B848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65EF8B74-3BE7-42F6-9918-1A26FF08F6B5}" type="parTrans" cxnId="{27C5D225-1F92-43CA-BF12-A37A0D586D7E}">
      <dgm:prSet/>
      <dgm:spPr/>
      <dgm:t>
        <a:bodyPr/>
        <a:lstStyle/>
        <a:p>
          <a:endParaRPr lang="en-US"/>
        </a:p>
      </dgm:t>
    </dgm:pt>
    <dgm:pt modelId="{D36D39B0-9FF4-4205-AE5E-73873A5FC131}" type="sibTrans" cxnId="{27C5D225-1F92-43CA-BF12-A37A0D586D7E}">
      <dgm:prSet/>
      <dgm:spPr/>
      <dgm:t>
        <a:bodyPr/>
        <a:lstStyle/>
        <a:p>
          <a:endParaRPr lang="en-US"/>
        </a:p>
      </dgm:t>
    </dgm:pt>
    <dgm:pt modelId="{335BDA9A-9D6B-48A9-B2EC-FBB4EE5DFFA5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1249570D-FA65-4299-9C6D-9E0CF969D3E7}" type="parTrans" cxnId="{FE9D3DB7-5408-4EBD-828C-3CCFF771C22B}">
      <dgm:prSet/>
      <dgm:spPr/>
      <dgm:t>
        <a:bodyPr/>
        <a:lstStyle/>
        <a:p>
          <a:endParaRPr lang="en-US"/>
        </a:p>
      </dgm:t>
    </dgm:pt>
    <dgm:pt modelId="{9FE57339-A25E-4EE0-9609-FCAF21AD7437}" type="sibTrans" cxnId="{FE9D3DB7-5408-4EBD-828C-3CCFF771C22B}">
      <dgm:prSet/>
      <dgm:spPr/>
      <dgm:t>
        <a:bodyPr/>
        <a:lstStyle/>
        <a:p>
          <a:endParaRPr lang="en-US"/>
        </a:p>
      </dgm:t>
    </dgm:pt>
    <dgm:pt modelId="{73A6B060-27A4-4A24-867E-C49F63C073D6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F2075924-89BD-4492-8975-9ED53BF70114}" type="parTrans" cxnId="{F88879C7-D1C5-4CD4-B7C3-A8C6EFFB398E}">
      <dgm:prSet/>
      <dgm:spPr/>
      <dgm:t>
        <a:bodyPr/>
        <a:lstStyle/>
        <a:p>
          <a:endParaRPr lang="en-US"/>
        </a:p>
      </dgm:t>
    </dgm:pt>
    <dgm:pt modelId="{492AB16F-CE3A-4F48-92E0-397424754C2A}" type="sibTrans" cxnId="{F88879C7-D1C5-4CD4-B7C3-A8C6EFFB398E}">
      <dgm:prSet/>
      <dgm:spPr/>
      <dgm:t>
        <a:bodyPr/>
        <a:lstStyle/>
        <a:p>
          <a:endParaRPr lang="en-US"/>
        </a:p>
      </dgm:t>
    </dgm:pt>
    <dgm:pt modelId="{130952BC-3B3C-40A8-98A5-09403C4DE450}">
      <dgm:prSet custT="1"/>
      <dgm:spPr/>
      <dgm:t>
        <a:bodyPr/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3. Sante mentale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b="1" kern="1200" noProof="0" dirty="0">
            <a:solidFill>
              <a:srgbClr val="BF2FBC"/>
            </a:solidFill>
            <a:latin typeface="Avenir Next LT Pro"/>
            <a:ea typeface="+mn-ea"/>
            <a:cs typeface="+mn-cs"/>
          </a:endParaRPr>
        </a:p>
      </dgm:t>
    </dgm:pt>
    <dgm:pt modelId="{6EA2D4B4-625D-4A57-AA49-C8170D50994A}" type="parTrans" cxnId="{76884BB4-F964-409B-8B2A-EB513D426862}">
      <dgm:prSet/>
      <dgm:spPr/>
      <dgm:t>
        <a:bodyPr/>
        <a:lstStyle/>
        <a:p>
          <a:endParaRPr lang="en-US"/>
        </a:p>
      </dgm:t>
    </dgm:pt>
    <dgm:pt modelId="{3EAE01A6-F447-48C4-90DB-A28E78BC91A0}" type="sibTrans" cxnId="{76884BB4-F964-409B-8B2A-EB513D426862}">
      <dgm:prSet/>
      <dgm:spPr/>
      <dgm:t>
        <a:bodyPr/>
        <a:lstStyle/>
        <a:p>
          <a:endParaRPr lang="en-US"/>
        </a:p>
      </dgm:t>
    </dgm:pt>
    <dgm:pt modelId="{F8B02DB3-1320-4E5E-9FA3-3CF2DE4D61DB}" type="pres">
      <dgm:prSet presAssocID="{F00ADE2D-B337-4DDF-9B58-F61E64A23E81}" presName="linear" presStyleCnt="0">
        <dgm:presLayoutVars>
          <dgm:animLvl val="lvl"/>
          <dgm:resizeHandles val="exact"/>
        </dgm:presLayoutVars>
      </dgm:prSet>
      <dgm:spPr/>
    </dgm:pt>
    <dgm:pt modelId="{19751D83-4796-442A-B796-938A162FDCCF}" type="pres">
      <dgm:prSet presAssocID="{C590420E-28C9-41F5-882B-DBAA2CD20E7E}" presName="parentText" presStyleLbl="node1" presStyleIdx="0" presStyleCnt="1" custScaleY="72753">
        <dgm:presLayoutVars>
          <dgm:chMax val="0"/>
          <dgm:bulletEnabled val="1"/>
        </dgm:presLayoutVars>
      </dgm:prSet>
      <dgm:spPr>
        <a:xfrm>
          <a:off x="0" y="6109"/>
          <a:ext cx="7240146" cy="50234"/>
        </a:xfrm>
        <a:prstGeom prst="roundRect">
          <a:avLst/>
        </a:prstGeom>
      </dgm:spPr>
    </dgm:pt>
    <dgm:pt modelId="{47FF34DC-E938-4E1C-A4A2-A872FED08114}" type="pres">
      <dgm:prSet presAssocID="{C590420E-28C9-41F5-882B-DBAA2CD20E7E}" presName="childText" presStyleLbl="revTx" presStyleIdx="0" presStyleCnt="1" custScaleY="101768">
        <dgm:presLayoutVars>
          <dgm:bulletEnabled val="1"/>
        </dgm:presLayoutVars>
      </dgm:prSet>
      <dgm:spPr/>
    </dgm:pt>
  </dgm:ptLst>
  <dgm:cxnLst>
    <dgm:cxn modelId="{B428C208-1188-4D5C-AF62-568A1EF02450}" type="presOf" srcId="{99D0D76C-E20A-49AD-B22D-99D08DBEEC8C}" destId="{47FF34DC-E938-4E1C-A4A2-A872FED08114}" srcOrd="0" destOrd="0" presId="urn:microsoft.com/office/officeart/2005/8/layout/vList2"/>
    <dgm:cxn modelId="{04C7ED1D-BA01-4440-A1E6-D278CEE6BC96}" srcId="{C590420E-28C9-41F5-882B-DBAA2CD20E7E}" destId="{BEFA1F0A-2FBF-43BD-BFEB-4E384601188E}" srcOrd="3" destOrd="0" parTransId="{DAED7253-8D97-446E-BF7F-29A959647EE1}" sibTransId="{79B05F5D-995E-4AAF-9C42-4D7B485819A4}"/>
    <dgm:cxn modelId="{3DA16521-C539-43A1-8C42-30B58370670E}" srcId="{C590420E-28C9-41F5-882B-DBAA2CD20E7E}" destId="{92822BE1-00B5-442C-997F-379F37C0FC0E}" srcOrd="6" destOrd="0" parTransId="{FC51E9F8-8419-4CA7-B614-DB477CA3FEE7}" sibTransId="{4A44DC43-7357-47E0-AF63-1C816FF1F4B6}"/>
    <dgm:cxn modelId="{27C5D225-1F92-43CA-BF12-A37A0D586D7E}" srcId="{C590420E-28C9-41F5-882B-DBAA2CD20E7E}" destId="{F1B033C2-3864-4D8E-9212-10D4FCD5B848}" srcOrd="7" destOrd="0" parTransId="{65EF8B74-3BE7-42F6-9918-1A26FF08F6B5}" sibTransId="{D36D39B0-9FF4-4205-AE5E-73873A5FC131}"/>
    <dgm:cxn modelId="{DA06B72D-0CF3-44A9-A8F0-56D8CDFC2AB8}" type="presOf" srcId="{F00ADE2D-B337-4DDF-9B58-F61E64A23E81}" destId="{F8B02DB3-1320-4E5E-9FA3-3CF2DE4D61DB}" srcOrd="0" destOrd="0" presId="urn:microsoft.com/office/officeart/2005/8/layout/vList2"/>
    <dgm:cxn modelId="{11452D62-3636-46A9-B1E4-B0EBC5A7F0D7}" srcId="{C590420E-28C9-41F5-882B-DBAA2CD20E7E}" destId="{99D0D76C-E20A-49AD-B22D-99D08DBEEC8C}" srcOrd="0" destOrd="0" parTransId="{9D2DC6AA-54C4-4D07-A1A9-29BE1C1F4BD3}" sibTransId="{2FD3038F-392C-44F5-A904-73845AB9E568}"/>
    <dgm:cxn modelId="{8CEAD347-2420-4B11-806D-B7450A56A565}" type="presOf" srcId="{F1B033C2-3864-4D8E-9212-10D4FCD5B848}" destId="{47FF34DC-E938-4E1C-A4A2-A872FED08114}" srcOrd="0" destOrd="7" presId="urn:microsoft.com/office/officeart/2005/8/layout/vList2"/>
    <dgm:cxn modelId="{0D364451-230A-4F61-A559-48D94A3E371C}" srcId="{C590420E-28C9-41F5-882B-DBAA2CD20E7E}" destId="{4FAFBFB1-B92F-4818-94C9-6D1502F73BE5}" srcOrd="5" destOrd="0" parTransId="{B7E41673-7046-42AA-AB33-6475DF466648}" sibTransId="{B3626118-AEE9-4086-BEEF-D14AC21F0267}"/>
    <dgm:cxn modelId="{B4FE6F51-AFF9-48DA-AB7C-D0A635483611}" type="presOf" srcId="{335BDA9A-9D6B-48A9-B2EC-FBB4EE5DFFA5}" destId="{47FF34DC-E938-4E1C-A4A2-A872FED08114}" srcOrd="0" destOrd="8" presId="urn:microsoft.com/office/officeart/2005/8/layout/vList2"/>
    <dgm:cxn modelId="{5E3F227F-70AA-4EFA-8C06-92E04400D7A2}" type="presOf" srcId="{73A6B060-27A4-4A24-867E-C49F63C073D6}" destId="{47FF34DC-E938-4E1C-A4A2-A872FED08114}" srcOrd="0" destOrd="9" presId="urn:microsoft.com/office/officeart/2005/8/layout/vList2"/>
    <dgm:cxn modelId="{466BA482-990A-40B7-B5E4-CD216C04962B}" srcId="{C590420E-28C9-41F5-882B-DBAA2CD20E7E}" destId="{8A207C97-E7A1-42A6-9653-39BC27BAEA2C}" srcOrd="4" destOrd="0" parTransId="{6F430443-6918-4BFA-88D9-6058C60C48C4}" sibTransId="{7F702627-87F9-4762-A223-D23BF9E4371B}"/>
    <dgm:cxn modelId="{2CBB3589-4849-46C6-A0DD-CD9617BCD9D7}" type="presOf" srcId="{BEFA1F0A-2FBF-43BD-BFEB-4E384601188E}" destId="{47FF34DC-E938-4E1C-A4A2-A872FED08114}" srcOrd="0" destOrd="3" presId="urn:microsoft.com/office/officeart/2005/8/layout/vList2"/>
    <dgm:cxn modelId="{F569488E-4E35-4413-9A50-8594AD10C810}" type="presOf" srcId="{130952BC-3B3C-40A8-98A5-09403C4DE450}" destId="{47FF34DC-E938-4E1C-A4A2-A872FED08114}" srcOrd="0" destOrd="2" presId="urn:microsoft.com/office/officeart/2005/8/layout/vList2"/>
    <dgm:cxn modelId="{699FCD99-233B-4875-B04D-026591470802}" type="presOf" srcId="{6F7801D2-87C2-4707-995F-79C1392D559C}" destId="{47FF34DC-E938-4E1C-A4A2-A872FED08114}" srcOrd="0" destOrd="1" presId="urn:microsoft.com/office/officeart/2005/8/layout/vList2"/>
    <dgm:cxn modelId="{76884BB4-F964-409B-8B2A-EB513D426862}" srcId="{C590420E-28C9-41F5-882B-DBAA2CD20E7E}" destId="{130952BC-3B3C-40A8-98A5-09403C4DE450}" srcOrd="2" destOrd="0" parTransId="{6EA2D4B4-625D-4A57-AA49-C8170D50994A}" sibTransId="{3EAE01A6-F447-48C4-90DB-A28E78BC91A0}"/>
    <dgm:cxn modelId="{FE9D3DB7-5408-4EBD-828C-3CCFF771C22B}" srcId="{C590420E-28C9-41F5-882B-DBAA2CD20E7E}" destId="{335BDA9A-9D6B-48A9-B2EC-FBB4EE5DFFA5}" srcOrd="8" destOrd="0" parTransId="{1249570D-FA65-4299-9C6D-9E0CF969D3E7}" sibTransId="{9FE57339-A25E-4EE0-9609-FCAF21AD7437}"/>
    <dgm:cxn modelId="{27F1BDBD-EF61-4574-80FF-E83FC2F5DAE3}" type="presOf" srcId="{C590420E-28C9-41F5-882B-DBAA2CD20E7E}" destId="{19751D83-4796-442A-B796-938A162FDCCF}" srcOrd="0" destOrd="0" presId="urn:microsoft.com/office/officeart/2005/8/layout/vList2"/>
    <dgm:cxn modelId="{F88879C7-D1C5-4CD4-B7C3-A8C6EFFB398E}" srcId="{C590420E-28C9-41F5-882B-DBAA2CD20E7E}" destId="{73A6B060-27A4-4A24-867E-C49F63C073D6}" srcOrd="9" destOrd="0" parTransId="{F2075924-89BD-4492-8975-9ED53BF70114}" sibTransId="{492AB16F-CE3A-4F48-92E0-397424754C2A}"/>
    <dgm:cxn modelId="{F90F79CE-7092-441F-BB5A-69C6FAED85E7}" type="presOf" srcId="{8A207C97-E7A1-42A6-9653-39BC27BAEA2C}" destId="{47FF34DC-E938-4E1C-A4A2-A872FED08114}" srcOrd="0" destOrd="4" presId="urn:microsoft.com/office/officeart/2005/8/layout/vList2"/>
    <dgm:cxn modelId="{6F21DDD0-351D-42A6-899C-8E6CF6FF942C}" type="presOf" srcId="{92822BE1-00B5-442C-997F-379F37C0FC0E}" destId="{47FF34DC-E938-4E1C-A4A2-A872FED08114}" srcOrd="0" destOrd="6" presId="urn:microsoft.com/office/officeart/2005/8/layout/vList2"/>
    <dgm:cxn modelId="{075C39DD-573B-40BD-9EAE-71D152C9A8C3}" srcId="{F00ADE2D-B337-4DDF-9B58-F61E64A23E81}" destId="{C590420E-28C9-41F5-882B-DBAA2CD20E7E}" srcOrd="0" destOrd="0" parTransId="{9BC6E1F2-2F80-4154-925C-29E8DA4C4B33}" sibTransId="{6579059E-D16C-48AE-8718-90874F7ADCFB}"/>
    <dgm:cxn modelId="{E0F447E9-E1E7-46B6-990A-2EF7BA2ACCCA}" srcId="{C590420E-28C9-41F5-882B-DBAA2CD20E7E}" destId="{6F7801D2-87C2-4707-995F-79C1392D559C}" srcOrd="1" destOrd="0" parTransId="{94B7D059-6A30-4785-B412-0D1AC02D1A44}" sibTransId="{5D459EF3-8E27-4EF3-B321-579EE81EA3D3}"/>
    <dgm:cxn modelId="{36127AEA-4920-45CD-B0C2-E02F811FA773}" type="presOf" srcId="{4FAFBFB1-B92F-4818-94C9-6D1502F73BE5}" destId="{47FF34DC-E938-4E1C-A4A2-A872FED08114}" srcOrd="0" destOrd="5" presId="urn:microsoft.com/office/officeart/2005/8/layout/vList2"/>
    <dgm:cxn modelId="{AFE7ED10-5468-4820-8987-0551B9004104}" type="presParOf" srcId="{F8B02DB3-1320-4E5E-9FA3-3CF2DE4D61DB}" destId="{19751D83-4796-442A-B796-938A162FDCCF}" srcOrd="0" destOrd="0" presId="urn:microsoft.com/office/officeart/2005/8/layout/vList2"/>
    <dgm:cxn modelId="{7AF10D63-60E4-4B94-B550-EECB8E0C5C36}" type="presParOf" srcId="{F8B02DB3-1320-4E5E-9FA3-3CF2DE4D61DB}" destId="{47FF34DC-E938-4E1C-A4A2-A872FED081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510130"/>
          <a:ext cx="7439213" cy="76003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10 panels inspirants</a:t>
          </a:r>
        </a:p>
      </dsp:txBody>
      <dsp:txXfrm>
        <a:off x="37102" y="547232"/>
        <a:ext cx="7365009" cy="685833"/>
      </dsp:txXfrm>
    </dsp:sp>
    <dsp:sp modelId="{47FF34DC-E938-4E1C-A4A2-A872FED08114}">
      <dsp:nvSpPr>
        <dsp:cNvPr id="0" name=""/>
        <dsp:cNvSpPr/>
      </dsp:nvSpPr>
      <dsp:spPr>
        <a:xfrm>
          <a:off x="0" y="1270168"/>
          <a:ext cx="7439213" cy="471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2860" rIns="128016" bIns="2286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1. Stratégies inspirantes 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br>
            <a:rPr lang="fr-FR" sz="18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</a:b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2. Transition numérique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18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3. Santé mentale	</a:t>
          </a:r>
          <a:r>
            <a:rPr lang="fr-FR" sz="18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highlight>
                <a:srgbClr val="FFFF00"/>
              </a:highlight>
              <a:latin typeface="+mn-lt"/>
            </a:rPr>
            <a:t>4. Économie	Aujourd’hui</a:t>
          </a:r>
          <a:endParaRPr lang="fr-FR" sz="2000" kern="1200" noProof="0" dirty="0">
            <a:solidFill>
              <a:srgbClr val="BF2FBC"/>
            </a:solidFill>
            <a:highlight>
              <a:srgbClr val="FFFF00"/>
            </a:highlight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5. Immobilier	27 octobre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6. Ressources humaines	17 novembre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7. Communication et marketing	15 décembre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8. Conseils légaux	19 janvier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9. Energies renouvelables	16 février</a:t>
          </a:r>
          <a:endParaRPr lang="fr-FR" sz="20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1800" b="1" kern="1200" noProof="0" dirty="0">
              <a:solidFill>
                <a:srgbClr val="BF2FBC"/>
              </a:solidFill>
              <a:latin typeface="+mn-lt"/>
            </a:rPr>
            <a:t>10. Investissements	16 mars</a:t>
          </a:r>
          <a:endParaRPr lang="fr-FR" sz="2000" kern="1200" noProof="0" dirty="0">
            <a:solidFill>
              <a:srgbClr val="BF2FBC"/>
            </a:solidFill>
          </a:endParaRPr>
        </a:p>
      </dsp:txBody>
      <dsp:txXfrm>
        <a:off x="0" y="1270168"/>
        <a:ext cx="7439213" cy="4718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282"/>
          <a:ext cx="7240146" cy="666377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Questions pour nos invit</a:t>
          </a:r>
          <a:r>
            <a:rPr lang="fr-FR" sz="3200" b="1" kern="1200" dirty="0"/>
            <a:t>é</a:t>
          </a:r>
          <a:r>
            <a:rPr lang="fr-FR" sz="32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s</a:t>
          </a:r>
        </a:p>
      </dsp:txBody>
      <dsp:txXfrm>
        <a:off x="32530" y="32812"/>
        <a:ext cx="7175086" cy="601317"/>
      </dsp:txXfrm>
    </dsp:sp>
    <dsp:sp modelId="{47FF34DC-E938-4E1C-A4A2-A872FED08114}">
      <dsp:nvSpPr>
        <dsp:cNvPr id="0" name=""/>
        <dsp:cNvSpPr/>
      </dsp:nvSpPr>
      <dsp:spPr>
        <a:xfrm flipV="1">
          <a:off x="0" y="666660"/>
          <a:ext cx="7240146" cy="271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75" tIns="6350" rIns="35560" bIns="6350" numCol="1" spcCol="1270" anchor="t" anchorCtr="0">
          <a:noAutofit/>
        </a:bodyPr>
        <a:lstStyle/>
        <a:p>
          <a:pPr marL="0" lvl="1" indent="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en-US" sz="400" kern="1200"/>
        </a:p>
      </dsp:txBody>
      <dsp:txXfrm rot="10800000">
        <a:off x="0" y="666660"/>
        <a:ext cx="7240146" cy="2715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51D83-4796-442A-B796-938A162FDCCF}">
      <dsp:nvSpPr>
        <dsp:cNvPr id="0" name=""/>
        <dsp:cNvSpPr/>
      </dsp:nvSpPr>
      <dsp:spPr>
        <a:xfrm>
          <a:off x="0" y="1651"/>
          <a:ext cx="7439213" cy="833471"/>
        </a:xfrm>
        <a:prstGeom prst="roundRect">
          <a:avLst/>
        </a:prstGeom>
        <a:solidFill>
          <a:srgbClr val="92248E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000" b="1" kern="1200" noProof="0" dirty="0">
              <a:solidFill>
                <a:srgbClr val="FFFFFF"/>
              </a:solidFill>
              <a:latin typeface="Avenir Next LT Pro"/>
              <a:ea typeface="+mn-ea"/>
              <a:cs typeface="+mn-cs"/>
            </a:rPr>
            <a:t>Prochains Panels</a:t>
          </a:r>
        </a:p>
      </dsp:txBody>
      <dsp:txXfrm>
        <a:off x="40687" y="42338"/>
        <a:ext cx="7357839" cy="752097"/>
      </dsp:txXfrm>
    </dsp:sp>
    <dsp:sp modelId="{47FF34DC-E938-4E1C-A4A2-A872FED08114}">
      <dsp:nvSpPr>
        <dsp:cNvPr id="0" name=""/>
        <dsp:cNvSpPr/>
      </dsp:nvSpPr>
      <dsp:spPr>
        <a:xfrm>
          <a:off x="0" y="835122"/>
          <a:ext cx="7439213" cy="566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195" tIns="25400" rIns="142240" bIns="25400" numCol="1" spcCol="1270" anchor="t" anchorCtr="0">
          <a:noAutofit/>
        </a:bodyPr>
        <a:lstStyle/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1. Stratégies inspirantes	En relecture (site)</a:t>
          </a:r>
        </a:p>
        <a:p>
          <a:pPr marL="265113" lvl="1" indent="-265113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2. Migration numérique et </a:t>
          </a:r>
          <a:b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</a:b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technologique : réussir son envol	En relecture (site)</a:t>
          </a:r>
          <a:endParaRPr lang="fr-FR" sz="2400" kern="1200" noProof="0" dirty="0">
            <a:solidFill>
              <a:srgbClr val="BF2FBC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3. Sante mentale</a:t>
          </a:r>
          <a:r>
            <a:rPr lang="fr-FR" sz="2000" b="1" kern="1200" noProof="0" dirty="0">
              <a:solidFill>
                <a:srgbClr val="BF2FBC"/>
              </a:solidFill>
              <a:latin typeface="Avenir Next LT Pro"/>
              <a:ea typeface="+mn-ea"/>
              <a:cs typeface="+mn-cs"/>
            </a:rPr>
            <a:t>	</a:t>
          </a:r>
          <a:r>
            <a:rPr lang="fr-FR" sz="2000" b="1" kern="1200" noProof="0" dirty="0">
              <a:solidFill>
                <a:srgbClr val="92248E">
                  <a:lumMod val="40000"/>
                  <a:lumOff val="60000"/>
                </a:srgbClr>
              </a:solidFill>
              <a:latin typeface="Avenir Next LT Pro"/>
              <a:ea typeface="+mn-ea"/>
              <a:cs typeface="+mn-cs"/>
            </a:rPr>
            <a:t>En relecture (site)</a:t>
          </a:r>
          <a:endParaRPr lang="fr-FR" sz="2000" b="1" kern="1200" noProof="0" dirty="0">
            <a:solidFill>
              <a:srgbClr val="BF2FBC"/>
            </a:solidFill>
            <a:latin typeface="Avenir Next LT Pro"/>
            <a:ea typeface="+mn-ea"/>
            <a:cs typeface="+mn-cs"/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4. Économie	</a:t>
          </a: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Avenir Next LT Pro"/>
              <a:ea typeface="+mn-ea"/>
              <a:cs typeface="+mn-cs"/>
            </a:rPr>
            <a:t>Aujourd'hui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tx1"/>
              </a:solidFill>
              <a:latin typeface="+mn-lt"/>
            </a:rPr>
            <a:t>5. Immobilier	27 octobre</a:t>
          </a:r>
          <a:endParaRPr lang="fr-FR" sz="2400" kern="1200" noProof="0" dirty="0">
            <a:solidFill>
              <a:schemeClr val="tx1"/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6. Ressources humaines	17 novembre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7. Communication et marketing	15 décembre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8. Conseils légaux	19 janvier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9. Energies renouvelables	16 février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  <a:p>
          <a:pPr marL="0" lvl="1" indent="0" algn="l" defTabSz="1111250">
            <a:lnSpc>
              <a:spcPct val="15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None/>
            <a:tabLst>
              <a:tab pos="4665600" algn="l"/>
            </a:tabLst>
          </a:pPr>
          <a:r>
            <a:rPr lang="fr-FR" sz="2000" b="1" kern="1200" noProof="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rPr>
            <a:t>10. Investissements	16 mars</a:t>
          </a:r>
          <a:endParaRPr lang="fr-FR" sz="2400" kern="1200" noProof="0" dirty="0">
            <a:solidFill>
              <a:schemeClr val="accent2">
                <a:lumMod val="40000"/>
                <a:lumOff val="60000"/>
              </a:schemeClr>
            </a:solidFill>
          </a:endParaRPr>
        </a:p>
      </dsp:txBody>
      <dsp:txXfrm>
        <a:off x="0" y="835122"/>
        <a:ext cx="7439213" cy="5662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4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5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0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2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4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September 15,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September 15,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73DE5936-4869-4F36-A3A2-AF624D3F3F6C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075" y="0"/>
            <a:ext cx="2430661" cy="1381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189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1DA978-2FF0-4E09-976F-91C6D4AA5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80619" y="381383"/>
            <a:ext cx="6858000" cy="6095233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25488" y="125488"/>
            <a:ext cx="6346209" cy="6095235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788104" y="2550870"/>
            <a:ext cx="2501979" cy="6112279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79BBB12-9455-421B-86B2-0EA775202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72450" y="728296"/>
            <a:ext cx="4808302" cy="4808302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9918287-891A-4248-8757-E1105443E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556" y="740563"/>
            <a:ext cx="4688488" cy="3232560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chemeClr val="bg1"/>
                </a:solidFill>
              </a:rPr>
              <a:t>PANEL ÉCONOMIE TENDANCES, RELANCES </a:t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ET NOUVELLES </a:t>
            </a:r>
            <a:r>
              <a:rPr lang="fr-FR" sz="2800" dirty="0" err="1">
                <a:solidFill>
                  <a:schemeClr val="bg1"/>
                </a:solidFill>
              </a:rPr>
              <a:t>DANsES</a:t>
            </a:r>
            <a:r>
              <a:rPr lang="fr-FR" sz="2800" dirty="0">
                <a:solidFill>
                  <a:schemeClr val="bg1"/>
                </a:solidFill>
              </a:rPr>
              <a:t> DE </a:t>
            </a:r>
            <a:br>
              <a:rPr lang="fr-FR" sz="2800" dirty="0">
                <a:solidFill>
                  <a:schemeClr val="bg1"/>
                </a:solidFill>
              </a:rPr>
            </a:br>
            <a:r>
              <a:rPr lang="fr-FR" sz="2800" dirty="0">
                <a:solidFill>
                  <a:schemeClr val="bg1"/>
                </a:solidFill>
              </a:rPr>
              <a:t>L’ÉCONOMIE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D13A6-089C-46B5-995F-CFDDB49B1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556" y="4484913"/>
            <a:ext cx="4688488" cy="1360853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>
                <a:solidFill>
                  <a:schemeClr val="bg1"/>
                </a:solidFill>
              </a:rPr>
              <a:t>Bienvenue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DF89BD23-9D1C-45F4-A4D5-2D29C2E339D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9154" y="2169090"/>
            <a:ext cx="4449692" cy="2511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19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Le </a:t>
            </a:r>
            <a:r>
              <a:rPr lang="fr-FR" sz="2000" dirty="0" err="1">
                <a:solidFill>
                  <a:schemeClr val="bg1"/>
                </a:solidFill>
              </a:rPr>
              <a:t>QUATRIèME</a:t>
            </a:r>
            <a:r>
              <a:rPr lang="fr-FR" sz="2000" dirty="0">
                <a:solidFill>
                  <a:schemeClr val="bg1"/>
                </a:solidFill>
              </a:rPr>
              <a:t> d’une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C1E84C57-E164-4A27-9776-1ECB45E7911F}"/>
              </a:ext>
            </a:extLst>
          </p:cNvPr>
          <p:cNvSpPr txBox="1">
            <a:spLocks/>
          </p:cNvSpPr>
          <p:nvPr/>
        </p:nvSpPr>
        <p:spPr>
          <a:xfrm>
            <a:off x="390526" y="5064687"/>
            <a:ext cx="3257550" cy="1259401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b="1" dirty="0">
                <a:solidFill>
                  <a:schemeClr val="bg1"/>
                </a:solidFill>
              </a:rPr>
              <a:t>Panel 4.</a:t>
            </a:r>
          </a:p>
          <a:p>
            <a:pPr marL="0" indent="0" algn="r">
              <a:buNone/>
            </a:pPr>
            <a:r>
              <a:rPr lang="fr-FR" sz="1800" b="1" dirty="0">
                <a:solidFill>
                  <a:schemeClr val="bg1"/>
                </a:solidFill>
              </a:rPr>
              <a:t>Tendances, Relances et Nouvelles Danses de l’Économie</a:t>
            </a:r>
          </a:p>
        </p:txBody>
      </p:sp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8188489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299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15596D0-7A93-45AB-A289-2A2B141E0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90F64BE-B6DF-4D20-9A3E-DAD003896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8890"/>
            <a:ext cx="4038601" cy="6866462"/>
          </a:xfrm>
          <a:prstGeom prst="rect">
            <a:avLst/>
          </a:prstGeom>
          <a:gradFill>
            <a:gsLst>
              <a:gs pos="0">
                <a:schemeClr val="accent5"/>
              </a:gs>
              <a:gs pos="100000">
                <a:schemeClr val="accent4">
                  <a:alpha val="55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99ACA5-1949-4821-8FA4-95A78A20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5328" y="1633640"/>
            <a:ext cx="6866462" cy="358140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5">
                  <a:alpha val="13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559C2F-075A-49B7-8935-459124513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32044"/>
            <a:ext cx="4038600" cy="4634418"/>
          </a:xfrm>
          <a:prstGeom prst="rect">
            <a:avLst/>
          </a:prstGeom>
          <a:gradFill>
            <a:gsLst>
              <a:gs pos="0">
                <a:schemeClr val="accent5">
                  <a:alpha val="36000"/>
                </a:schemeClr>
              </a:gs>
              <a:gs pos="67000">
                <a:schemeClr val="accent5">
                  <a:alpha val="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C602D2-5EB6-4BB5-9D04-D592B19D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493" y="2463419"/>
            <a:ext cx="2929372" cy="3145812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2000" spc="750">
                <a:solidFill>
                  <a:schemeClr val="bg1"/>
                </a:solidFill>
              </a:rPr>
              <a:t>Un grand merci à nos partenaires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9FA9C86E-9FB2-403A-BAB7-BF9B551EE8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90" y="2305917"/>
            <a:ext cx="3147409" cy="225039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B920D4F-541B-4C6F-9570-9876E684A1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74" y="2790410"/>
            <a:ext cx="3181533" cy="128141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34F2F9E9-0628-4775-9032-241B7D96FC26}"/>
              </a:ext>
            </a:extLst>
          </p:cNvPr>
          <p:cNvSpPr txBox="1"/>
          <p:nvPr/>
        </p:nvSpPr>
        <p:spPr>
          <a:xfrm>
            <a:off x="6619873" y="6217508"/>
            <a:ext cx="5114925" cy="349657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dirty="0">
                <a:solidFill>
                  <a:srgbClr val="FFFFFF"/>
                </a:solidFill>
              </a:rPr>
              <a:t>Financement de DEO, administré par la SDE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AE6A24AC-C857-43E8-B72C-A44C2CE1F3B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04" y="195272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93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91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92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93">
            <a:extLst>
              <a:ext uri="{FF2B5EF4-FFF2-40B4-BE49-F238E27FC236}">
                <a16:creationId xmlns:a16="http://schemas.microsoft.com/office/drawing/2014/main" id="{45C5CC17-FF17-43CF-B073-D9051465D5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94">
            <a:extLst>
              <a:ext uri="{FF2B5EF4-FFF2-40B4-BE49-F238E27FC236}">
                <a16:creationId xmlns:a16="http://schemas.microsoft.com/office/drawing/2014/main" id="{1EBE2DDC-0D14-44E6-A1AB-2EEC095074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72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95">
            <a:extLst>
              <a:ext uri="{FF2B5EF4-FFF2-40B4-BE49-F238E27FC236}">
                <a16:creationId xmlns:a16="http://schemas.microsoft.com/office/drawing/2014/main" id="{A8543D98-0AA2-43B4-B508-DC1DB7F3D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2414" y="1406060"/>
            <a:ext cx="6857572" cy="4045450"/>
          </a:xfrm>
          <a:prstGeom prst="rect">
            <a:avLst/>
          </a:prstGeom>
          <a:gradFill>
            <a:gsLst>
              <a:gs pos="0">
                <a:schemeClr val="accent4">
                  <a:alpha val="0"/>
                </a:schemeClr>
              </a:gs>
              <a:gs pos="96000">
                <a:schemeClr val="accent2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9723C1D-9A1A-465B-8164-483BF5426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98889" y="3617790"/>
            <a:ext cx="2453337" cy="4027079"/>
          </a:xfrm>
          <a:prstGeom prst="rect">
            <a:avLst/>
          </a:prstGeom>
          <a:gradFill>
            <a:gsLst>
              <a:gs pos="2000">
                <a:schemeClr val="accent5">
                  <a:alpha val="35000"/>
                </a:schemeClr>
              </a:gs>
              <a:gs pos="67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A6680484-5F73-4078-85C2-415205B1A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30441" y="1644149"/>
            <a:ext cx="4384532" cy="4196758"/>
          </a:xfrm>
          <a:custGeom>
            <a:avLst/>
            <a:gdLst>
              <a:gd name="connsiteX0" fmla="*/ 44539 w 4384532"/>
              <a:gd name="connsiteY0" fmla="*/ 2446310 h 4196758"/>
              <a:gd name="connsiteX1" fmla="*/ 0 w 4384532"/>
              <a:gd name="connsiteY1" fmla="*/ 2004492 h 4196758"/>
              <a:gd name="connsiteX2" fmla="*/ 500607 w 4384532"/>
              <a:gd name="connsiteY2" fmla="*/ 610007 h 4196758"/>
              <a:gd name="connsiteX3" fmla="*/ 589546 w 4384532"/>
              <a:gd name="connsiteY3" fmla="*/ 512149 h 4196758"/>
              <a:gd name="connsiteX4" fmla="*/ 3077760 w 4384532"/>
              <a:gd name="connsiteY4" fmla="*/ 0 h 4196758"/>
              <a:gd name="connsiteX5" fmla="*/ 3237230 w 4384532"/>
              <a:gd name="connsiteY5" fmla="*/ 76821 h 4196758"/>
              <a:gd name="connsiteX6" fmla="*/ 4384532 w 4384532"/>
              <a:gd name="connsiteY6" fmla="*/ 2004492 h 4196758"/>
              <a:gd name="connsiteX7" fmla="*/ 2192266 w 4384532"/>
              <a:gd name="connsiteY7" fmla="*/ 4196758 h 4196758"/>
              <a:gd name="connsiteX8" fmla="*/ 44539 w 4384532"/>
              <a:gd name="connsiteY8" fmla="*/ 2446310 h 4196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84532" h="4196758">
                <a:moveTo>
                  <a:pt x="44539" y="2446310"/>
                </a:moveTo>
                <a:cubicBezTo>
                  <a:pt x="15336" y="2303599"/>
                  <a:pt x="0" y="2155836"/>
                  <a:pt x="0" y="2004492"/>
                </a:cubicBezTo>
                <a:cubicBezTo>
                  <a:pt x="0" y="1474787"/>
                  <a:pt x="187867" y="988960"/>
                  <a:pt x="500607" y="610007"/>
                </a:cubicBezTo>
                <a:lnTo>
                  <a:pt x="589546" y="512149"/>
                </a:lnTo>
                <a:lnTo>
                  <a:pt x="3077760" y="0"/>
                </a:lnTo>
                <a:lnTo>
                  <a:pt x="3237230" y="76821"/>
                </a:lnTo>
                <a:cubicBezTo>
                  <a:pt x="3920615" y="448057"/>
                  <a:pt x="4384532" y="1172098"/>
                  <a:pt x="4384532" y="2004492"/>
                </a:cubicBezTo>
                <a:cubicBezTo>
                  <a:pt x="4384532" y="3215247"/>
                  <a:pt x="3403021" y="4196758"/>
                  <a:pt x="2192266" y="4196758"/>
                </a:cubicBezTo>
                <a:cubicBezTo>
                  <a:pt x="1132855" y="4196758"/>
                  <a:pt x="248960" y="3445288"/>
                  <a:pt x="44539" y="2446310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Titre 1">
            <a:extLst>
              <a:ext uri="{FF2B5EF4-FFF2-40B4-BE49-F238E27FC236}">
                <a16:creationId xmlns:a16="http://schemas.microsoft.com/office/drawing/2014/main" id="{3F85DDB0-C962-426D-9E0E-6E4903F0C60B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TENDANCES, RELANCES 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</a:rPr>
              <a:t>ET NOUVELLES </a:t>
            </a:r>
            <a:r>
              <a:rPr lang="fr-FR" sz="2400" dirty="0" err="1">
                <a:solidFill>
                  <a:schemeClr val="bg1"/>
                </a:solidFill>
              </a:rPr>
              <a:t>DANsES</a:t>
            </a:r>
            <a:r>
              <a:rPr lang="fr-FR" sz="2400" dirty="0">
                <a:solidFill>
                  <a:schemeClr val="bg1"/>
                </a:solidFill>
              </a:rPr>
              <a:t> DE 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</a:rPr>
              <a:t>L’ÉCONOMIE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3" name="Picture 1">
            <a:extLst>
              <a:ext uri="{FF2B5EF4-FFF2-40B4-BE49-F238E27FC236}">
                <a16:creationId xmlns:a16="http://schemas.microsoft.com/office/drawing/2014/main" id="{F3AC90AF-FCCB-4226-B684-B39A2F78746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ous-titre 2">
            <a:extLst>
              <a:ext uri="{FF2B5EF4-FFF2-40B4-BE49-F238E27FC236}">
                <a16:creationId xmlns:a16="http://schemas.microsoft.com/office/drawing/2014/main" id="{F57DCCEC-9FCD-403D-8E81-626DB70D6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3459" y="403443"/>
            <a:ext cx="6452566" cy="6206908"/>
          </a:xfrm>
        </p:spPr>
        <p:txBody>
          <a:bodyPr vert="horz" lIns="0" tIns="0" rIns="0" bIns="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/>
              <a:t>Nos </a:t>
            </a:r>
            <a:r>
              <a:rPr lang="en-US" sz="2000" b="1" dirty="0" err="1"/>
              <a:t>panÉlistes</a:t>
            </a:r>
            <a:r>
              <a:rPr lang="en-US" sz="2000" b="1" dirty="0"/>
              <a:t> </a:t>
            </a:r>
            <a:r>
              <a:rPr lang="en-US" sz="2000" b="1" dirty="0" err="1"/>
              <a:t>invitÉs</a:t>
            </a:r>
            <a:r>
              <a:rPr lang="en-US" sz="2000" dirty="0"/>
              <a:t>:</a:t>
            </a:r>
          </a:p>
          <a:p>
            <a:pPr algn="l">
              <a:lnSpc>
                <a:spcPct val="120000"/>
              </a:lnSpc>
            </a:pPr>
            <a:endParaRPr lang="en-US" sz="1800" dirty="0"/>
          </a:p>
          <a:p>
            <a:pPr algn="l">
              <a:lnSpc>
                <a:spcPct val="120000"/>
              </a:lnSpc>
            </a:pPr>
            <a:r>
              <a:rPr lang="en-CA" sz="1800" b="1" dirty="0"/>
              <a:t>Pierre Cléroux</a:t>
            </a:r>
            <a:br>
              <a:rPr lang="en-US" sz="1800" b="1" dirty="0"/>
            </a:br>
            <a:r>
              <a:rPr lang="en-US" sz="1800" b="1" dirty="0"/>
              <a:t>	</a:t>
            </a:r>
            <a:br>
              <a:rPr lang="en-US" sz="1800" cap="none" spc="0" dirty="0"/>
            </a:br>
            <a:r>
              <a:rPr lang="en-US" sz="1800" cap="none" spc="0" dirty="0"/>
              <a:t>	</a:t>
            </a:r>
            <a:r>
              <a:rPr lang="fr-FR" sz="1800" cap="none" spc="0" dirty="0"/>
              <a:t>Vice-président, Recherche et économiste en chef 	chez la Banque de Développement du Canada</a:t>
            </a:r>
            <a:endParaRPr lang="en-CA" sz="1800" cap="none" spc="0" dirty="0"/>
          </a:p>
          <a:p>
            <a:pPr algn="l">
              <a:lnSpc>
                <a:spcPct val="120000"/>
              </a:lnSpc>
            </a:pPr>
            <a:r>
              <a:rPr lang="en-CA" sz="1800" cap="none" spc="0" dirty="0"/>
              <a:t>	</a:t>
            </a:r>
            <a:endParaRPr lang="en-US" sz="1800" dirty="0"/>
          </a:p>
          <a:p>
            <a:pPr algn="l">
              <a:lnSpc>
                <a:spcPct val="120000"/>
              </a:lnSpc>
            </a:pPr>
            <a:r>
              <a:rPr lang="en-CA" sz="1800" b="1" dirty="0"/>
              <a:t>Michel Matifat</a:t>
            </a:r>
            <a:br>
              <a:rPr lang="en-US" sz="1800" b="1" dirty="0"/>
            </a:br>
            <a:r>
              <a:rPr lang="en-US" sz="1800" b="1" dirty="0"/>
              <a:t>	</a:t>
            </a:r>
            <a:br>
              <a:rPr lang="en-US" sz="1800" cap="none" spc="0" dirty="0"/>
            </a:br>
            <a:r>
              <a:rPr lang="en-US" sz="1800" cap="none" spc="0" dirty="0"/>
              <a:t>	</a:t>
            </a:r>
            <a:r>
              <a:rPr lang="fr-FR" sz="1800" cap="none" spc="0" dirty="0"/>
              <a:t>Gestionnaire de portefeuilles chez </a:t>
            </a:r>
            <a:r>
              <a:rPr lang="fr-FR" sz="1800" cap="none" spc="0" dirty="0" err="1"/>
              <a:t>PionMatifat</a:t>
            </a:r>
            <a:r>
              <a:rPr lang="fr-FR" sz="1800" cap="none" spc="0" dirty="0"/>
              <a:t> 	Investment Group</a:t>
            </a:r>
            <a:endParaRPr lang="en-US" sz="1800" cap="none" spc="0" dirty="0"/>
          </a:p>
          <a:p>
            <a:pPr algn="l">
              <a:lnSpc>
                <a:spcPct val="120000"/>
              </a:lnSpc>
            </a:pPr>
            <a:r>
              <a:rPr lang="en-CA" sz="1800" dirty="0"/>
              <a:t>	</a:t>
            </a:r>
            <a:endParaRPr lang="en-US" dirty="0"/>
          </a:p>
          <a:p>
            <a:pPr algn="l">
              <a:lnSpc>
                <a:spcPct val="120000"/>
              </a:lnSpc>
            </a:pPr>
            <a:r>
              <a:rPr lang="en-CA" sz="1800" b="1" dirty="0"/>
              <a:t>Guillaume Roy</a:t>
            </a:r>
            <a:br>
              <a:rPr lang="en-US" sz="1800" b="1" dirty="0"/>
            </a:br>
            <a:r>
              <a:rPr lang="en-US" sz="1800" b="1" dirty="0"/>
              <a:t>	</a:t>
            </a:r>
            <a:br>
              <a:rPr lang="en-US" sz="1800" cap="none" spc="0" dirty="0"/>
            </a:br>
            <a:r>
              <a:rPr lang="en-US" sz="1800" cap="none" spc="0" dirty="0"/>
              <a:t>	</a:t>
            </a:r>
            <a:r>
              <a:rPr lang="fr-FR" sz="1800" cap="none" spc="0" dirty="0"/>
              <a:t>Consul General Adjoint de France à Vancouver</a:t>
            </a:r>
            <a:endParaRPr lang="fr-CA" dirty="0"/>
          </a:p>
          <a:p>
            <a:pPr algn="l">
              <a:lnSpc>
                <a:spcPct val="12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559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8" name="Sous-titre 2" descr="Les astuces de Christine Butler&#10;">
            <a:extLst>
              <a:ext uri="{FF2B5EF4-FFF2-40B4-BE49-F238E27FC236}">
                <a16:creationId xmlns:a16="http://schemas.microsoft.com/office/drawing/2014/main" id="{D52DAC9C-8682-468E-898F-D5A10016E8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472081"/>
              </p:ext>
            </p:extLst>
          </p:nvPr>
        </p:nvGraphicFramePr>
        <p:xfrm>
          <a:off x="4452322" y="478583"/>
          <a:ext cx="7240146" cy="938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">
            <a:extLst>
              <a:ext uri="{FF2B5EF4-FFF2-40B4-BE49-F238E27FC236}">
                <a16:creationId xmlns:a16="http://schemas.microsoft.com/office/drawing/2014/main" id="{289EB33E-FD0A-4CBC-9A6D-4B8B44457E9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CA375C65-D849-444C-8763-CA6F3CCC2D77}"/>
              </a:ext>
            </a:extLst>
          </p:cNvPr>
          <p:cNvSpPr txBox="1"/>
          <p:nvPr/>
        </p:nvSpPr>
        <p:spPr>
          <a:xfrm>
            <a:off x="4461126" y="1557908"/>
            <a:ext cx="730720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2400" b="1" dirty="0"/>
              <a:t>Quel a été l’impact de COVID sur l’économie du Canada et plus précisément de la Colombie Britannique ?</a:t>
            </a:r>
          </a:p>
          <a:p>
            <a:pPr marL="457200" lvl="0" indent="-457200">
              <a:buFont typeface="+mj-lt"/>
              <a:buAutoNum type="arabicPeriod"/>
            </a:pPr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/>
              <a:t>Quels seront les défis à relever afin de relancer notre économie?</a:t>
            </a:r>
          </a:p>
          <a:p>
            <a:pPr marL="457200" lvl="0" indent="-457200">
              <a:buFont typeface="+mj-lt"/>
              <a:buAutoNum type="arabicPeriod"/>
            </a:pPr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/>
              <a:t>Quelles sont les tendances démographiques et industrielles en Colombie Britannique suite à cette pandémie ?</a:t>
            </a:r>
          </a:p>
          <a:p>
            <a:pPr marL="457200" lvl="0" indent="-457200">
              <a:buFont typeface="+mj-lt"/>
              <a:buAutoNum type="arabicPeriod"/>
            </a:pPr>
            <a:endParaRPr lang="fr-FR" sz="2400" b="1" dirty="0"/>
          </a:p>
          <a:p>
            <a:pPr marL="457200" lvl="0" indent="-457200">
              <a:buFont typeface="+mj-lt"/>
              <a:buAutoNum type="arabicPeriod"/>
            </a:pPr>
            <a:r>
              <a:rPr lang="fr-FR" sz="2400" b="1" dirty="0"/>
              <a:t>Que doit faire le petit et moyen entrepreneur afin de mieux se préparer pour cette relance économique ?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8052D4BA-D83A-4E57-A9AB-7D3428840DC3}"/>
              </a:ext>
            </a:extLst>
          </p:cNvPr>
          <p:cNvSpPr txBox="1">
            <a:spLocks/>
          </p:cNvSpPr>
          <p:nvPr/>
        </p:nvSpPr>
        <p:spPr>
          <a:xfrm>
            <a:off x="390526" y="3592918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dirty="0">
                <a:solidFill>
                  <a:schemeClr val="bg1"/>
                </a:solidFill>
              </a:rPr>
              <a:t>TENDANCES, RELANCES 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</a:rPr>
              <a:t>ET NOUVELLES </a:t>
            </a:r>
            <a:r>
              <a:rPr lang="fr-FR" sz="2400" dirty="0" err="1">
                <a:solidFill>
                  <a:schemeClr val="bg1"/>
                </a:solidFill>
              </a:rPr>
              <a:t>DANsES</a:t>
            </a:r>
            <a:r>
              <a:rPr lang="fr-FR" sz="2400" dirty="0">
                <a:solidFill>
                  <a:schemeClr val="bg1"/>
                </a:solidFill>
              </a:rPr>
              <a:t> DE 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</a:rPr>
              <a:t>L’ÉCONOMIE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5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D07340-1354-4BCA-94D2-12CBC81FE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9848" y="1"/>
            <a:ext cx="7603876" cy="1119498"/>
          </a:xfrm>
        </p:spPr>
        <p:txBody>
          <a:bodyPr>
            <a:noAutofit/>
          </a:bodyPr>
          <a:lstStyle/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PERIODE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 </a:t>
            </a:r>
          </a:p>
          <a:p>
            <a:r>
              <a:rPr lang="en-US" sz="3600" dirty="0">
                <a:solidFill>
                  <a:schemeClr val="bg1"/>
                </a:solidFill>
              </a:rPr>
              <a:t>QUESTIONS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69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4" name="Rectangle 13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3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3A30ABCB-A42E-4E58-8B13-03A53F69DC2D}"/>
              </a:ext>
            </a:extLst>
          </p:cNvPr>
          <p:cNvSpPr txBox="1">
            <a:spLocks/>
          </p:cNvSpPr>
          <p:nvPr/>
        </p:nvSpPr>
        <p:spPr>
          <a:xfrm>
            <a:off x="390526" y="3267595"/>
            <a:ext cx="3257550" cy="98769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b="1" i="0" kern="1200" cap="all" spc="7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2000" dirty="0">
                <a:solidFill>
                  <a:schemeClr val="bg1"/>
                </a:solidFill>
              </a:rPr>
              <a:t>une série de 10 panels inspirants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34684B63-03AE-440F-89E3-EACADB52F7E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289357"/>
            <a:ext cx="3257550" cy="1841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Sous-titre 2">
            <a:extLst>
              <a:ext uri="{FF2B5EF4-FFF2-40B4-BE49-F238E27FC236}">
                <a16:creationId xmlns:a16="http://schemas.microsoft.com/office/drawing/2014/main" id="{9F8AB57E-1BB6-43F5-8C3A-C98D983C2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4815724"/>
              </p:ext>
            </p:extLst>
          </p:nvPr>
        </p:nvGraphicFramePr>
        <p:xfrm>
          <a:off x="4494653" y="289357"/>
          <a:ext cx="7439213" cy="649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0900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39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Une image contenant carte&#10;&#10;Description générée automatiquement">
            <a:extLst>
              <a:ext uri="{FF2B5EF4-FFF2-40B4-BE49-F238E27FC236}">
                <a16:creationId xmlns:a16="http://schemas.microsoft.com/office/drawing/2014/main" id="{C6EFF144-75A2-49BC-9F74-FEBAEC05B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8" r="6172"/>
          <a:stretch/>
        </p:blipFill>
        <p:spPr bwMode="auto">
          <a:xfrm>
            <a:off x="-1" y="10"/>
            <a:ext cx="457617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" name="Rectangle 14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4D7344-E0F2-416C-93FE-03DA18E27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609601"/>
            <a:ext cx="7141307" cy="6010273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MERCI</a:t>
            </a:r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C3EADD-D13E-4086-B75F-5C6CE3C775E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3" y="144216"/>
            <a:ext cx="3257550" cy="184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051205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3849</TotalTime>
  <Words>364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Avenir Next LT Pro</vt:lpstr>
      <vt:lpstr>GradientRiseVTI</vt:lpstr>
      <vt:lpstr>PANEL ÉCONOMIE TENDANCES, RELANCES  ET NOUVELLES DANsES DE  L’ÉCONOMIE</vt:lpstr>
      <vt:lpstr>PowerPoint Presentation</vt:lpstr>
      <vt:lpstr>Un grand merci à nos partenaires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Gaëtan Mourmant</dc:creator>
  <cp:lastModifiedBy>Daniel Wang</cp:lastModifiedBy>
  <cp:revision>69</cp:revision>
  <dcterms:created xsi:type="dcterms:W3CDTF">2021-03-18T23:27:37Z</dcterms:created>
  <dcterms:modified xsi:type="dcterms:W3CDTF">2021-09-15T23:26:20Z</dcterms:modified>
</cp:coreProperties>
</file>