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73" r:id="rId2"/>
    <p:sldId id="274" r:id="rId3"/>
    <p:sldId id="291" r:id="rId4"/>
    <p:sldId id="264" r:id="rId5"/>
    <p:sldId id="292" r:id="rId6"/>
    <p:sldId id="293" r:id="rId7"/>
    <p:sldId id="294" r:id="rId8"/>
    <p:sldId id="295" r:id="rId9"/>
    <p:sldId id="296" r:id="rId10"/>
    <p:sldId id="277" r:id="rId11"/>
    <p:sldId id="278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2FBC"/>
    <a:srgbClr val="17E0F3"/>
    <a:srgbClr val="EAA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4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8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10 panels inspirants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 sz="1600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 sz="1600"/>
        </a:p>
      </dgm:t>
    </dgm:pt>
    <dgm:pt modelId="{99D0D76C-E20A-49AD-B22D-99D08DBEEC8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  <a:t>1. Stratégies inspirantes 	En relecture (site)</a:t>
          </a:r>
          <a:b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</a:b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2. Transition numérique	</a:t>
          </a: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18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</dgm:t>
    </dgm:pt>
    <dgm:pt modelId="{9D2DC6AA-54C4-4D07-A1A9-29BE1C1F4BD3}" type="parTrans" cxnId="{11452D62-3636-46A9-B1E4-B0EBC5A7F0D7}">
      <dgm:prSet/>
      <dgm:spPr/>
      <dgm:t>
        <a:bodyPr/>
        <a:lstStyle/>
        <a:p>
          <a:endParaRPr lang="fr-CA" sz="1600"/>
        </a:p>
      </dgm:t>
    </dgm:pt>
    <dgm:pt modelId="{2FD3038F-392C-44F5-A904-73845AB9E568}" type="sibTrans" cxnId="{11452D62-3636-46A9-B1E4-B0EBC5A7F0D7}">
      <dgm:prSet/>
      <dgm:spPr/>
      <dgm:t>
        <a:bodyPr/>
        <a:lstStyle/>
        <a:p>
          <a:endParaRPr lang="fr-CA" sz="1600"/>
        </a:p>
      </dgm:t>
    </dgm:pt>
    <dgm:pt modelId="{B1D5FB47-1B45-4724-9934-EA8AE4EE53C1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3. Santé mentale	</a:t>
          </a: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20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</dgm:t>
    </dgm:pt>
    <dgm:pt modelId="{0ADA9E86-AB74-4E6B-A720-B02183264668}" type="parTrans" cxnId="{9C2F7B5F-82DD-47E8-80E6-F6115B7AA09D}">
      <dgm:prSet/>
      <dgm:spPr/>
      <dgm:t>
        <a:bodyPr/>
        <a:lstStyle/>
        <a:p>
          <a:endParaRPr lang="en-US" sz="1600"/>
        </a:p>
      </dgm:t>
    </dgm:pt>
    <dgm:pt modelId="{9109DAFC-2B30-4EEA-A67C-326D9EC3F625}" type="sibTrans" cxnId="{9C2F7B5F-82DD-47E8-80E6-F6115B7AA09D}">
      <dgm:prSet/>
      <dgm:spPr/>
      <dgm:t>
        <a:bodyPr/>
        <a:lstStyle/>
        <a:p>
          <a:endParaRPr lang="en-US" sz="1600"/>
        </a:p>
      </dgm:t>
    </dgm:pt>
    <dgm:pt modelId="{4FAFBFB1-B92F-4818-94C9-6D1502F73BE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rPr>
            <a:t>6. Ressources humaines	Aujourd’hui</a:t>
          </a:r>
          <a:endParaRPr lang="fr-FR" sz="2000" kern="1200" noProof="0" dirty="0">
            <a:solidFill>
              <a:schemeClr val="tx2">
                <a:lumMod val="75000"/>
                <a:lumOff val="25000"/>
              </a:schemeClr>
            </a:solidFill>
          </a:endParaRPr>
        </a:p>
      </dgm:t>
    </dgm:pt>
    <dgm:pt modelId="{B7E41673-7046-42AA-AB33-6475DF466648}" type="parTrans" cxnId="{0D364451-230A-4F61-A559-48D94A3E371C}">
      <dgm:prSet/>
      <dgm:spPr/>
      <dgm:t>
        <a:bodyPr/>
        <a:lstStyle/>
        <a:p>
          <a:endParaRPr lang="en-US" sz="1600"/>
        </a:p>
      </dgm:t>
    </dgm:pt>
    <dgm:pt modelId="{B3626118-AEE9-4086-BEEF-D14AC21F0267}" type="sibTrans" cxnId="{0D364451-230A-4F61-A559-48D94A3E371C}">
      <dgm:prSet/>
      <dgm:spPr/>
      <dgm:t>
        <a:bodyPr/>
        <a:lstStyle/>
        <a:p>
          <a:endParaRPr lang="en-US" sz="1600"/>
        </a:p>
      </dgm:t>
    </dgm:pt>
    <dgm:pt modelId="{92822BE1-00B5-442C-997F-379F37C0FC0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7. Conseils légaux	19 janvier/22</a:t>
          </a:r>
          <a:endParaRPr lang="fr-FR" sz="1800" kern="1200" noProof="0" dirty="0">
            <a:solidFill>
              <a:srgbClr val="BF2FBC"/>
            </a:solidFill>
          </a:endParaRPr>
        </a:p>
      </dgm:t>
    </dgm:pt>
    <dgm:pt modelId="{FC51E9F8-8419-4CA7-B614-DB477CA3FEE7}" type="parTrans" cxnId="{3DA16521-C539-43A1-8C42-30B58370670E}">
      <dgm:prSet/>
      <dgm:spPr/>
      <dgm:t>
        <a:bodyPr/>
        <a:lstStyle/>
        <a:p>
          <a:endParaRPr lang="en-US" sz="1600"/>
        </a:p>
      </dgm:t>
    </dgm:pt>
    <dgm:pt modelId="{4A44DC43-7357-47E0-AF63-1C816FF1F4B6}" type="sibTrans" cxnId="{3DA16521-C539-43A1-8C42-30B58370670E}">
      <dgm:prSet/>
      <dgm:spPr/>
      <dgm:t>
        <a:bodyPr/>
        <a:lstStyle/>
        <a:p>
          <a:endParaRPr lang="en-US" sz="1600"/>
        </a:p>
      </dgm:t>
    </dgm:pt>
    <dgm:pt modelId="{335BDA9A-9D6B-48A9-B2EC-FBB4EE5DFFA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8. Energies renouvelables	16 février/22</a:t>
          </a:r>
          <a:endParaRPr lang="fr-FR" sz="1800" kern="1200" noProof="0" dirty="0">
            <a:solidFill>
              <a:srgbClr val="BF2FBC"/>
            </a:solidFill>
          </a:endParaRPr>
        </a:p>
      </dgm:t>
    </dgm:pt>
    <dgm:pt modelId="{1249570D-FA65-4299-9C6D-9E0CF969D3E7}" type="parTrans" cxnId="{FE9D3DB7-5408-4EBD-828C-3CCFF771C22B}">
      <dgm:prSet/>
      <dgm:spPr/>
      <dgm:t>
        <a:bodyPr/>
        <a:lstStyle/>
        <a:p>
          <a:endParaRPr lang="en-US" sz="1600"/>
        </a:p>
      </dgm:t>
    </dgm:pt>
    <dgm:pt modelId="{9FE57339-A25E-4EE0-9609-FCAF21AD7437}" type="sibTrans" cxnId="{FE9D3DB7-5408-4EBD-828C-3CCFF771C22B}">
      <dgm:prSet/>
      <dgm:spPr/>
      <dgm:t>
        <a:bodyPr/>
        <a:lstStyle/>
        <a:p>
          <a:endParaRPr lang="en-US" sz="1600"/>
        </a:p>
      </dgm:t>
    </dgm:pt>
    <dgm:pt modelId="{73A6B060-27A4-4A24-867E-C49F63C073D6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9. Investissements	16 mars/22</a:t>
          </a:r>
          <a:endParaRPr lang="fr-FR" sz="1800" kern="1200" noProof="0" dirty="0">
            <a:solidFill>
              <a:srgbClr val="BF2FBC"/>
            </a:solidFill>
          </a:endParaRPr>
        </a:p>
      </dgm:t>
    </dgm:pt>
    <dgm:pt modelId="{F2075924-89BD-4492-8975-9ED53BF70114}" type="parTrans" cxnId="{F88879C7-D1C5-4CD4-B7C3-A8C6EFFB398E}">
      <dgm:prSet/>
      <dgm:spPr/>
      <dgm:t>
        <a:bodyPr/>
        <a:lstStyle/>
        <a:p>
          <a:endParaRPr lang="en-US" sz="1600"/>
        </a:p>
      </dgm:t>
    </dgm:pt>
    <dgm:pt modelId="{492AB16F-CE3A-4F48-92E0-397424754C2A}" type="sibTrans" cxnId="{F88879C7-D1C5-4CD4-B7C3-A8C6EFFB398E}">
      <dgm:prSet/>
      <dgm:spPr/>
      <dgm:t>
        <a:bodyPr/>
        <a:lstStyle/>
        <a:p>
          <a:endParaRPr lang="en-US" sz="1600"/>
        </a:p>
      </dgm:t>
    </dgm:pt>
    <dgm:pt modelId="{8A207C97-E7A1-42A6-9653-39BC27BAEA2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5. Immobilier	En relecture (site)</a:t>
          </a:r>
          <a:endParaRPr lang="fr-FR" sz="20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</dgm:t>
    </dgm:pt>
    <dgm:pt modelId="{7F702627-87F9-4762-A223-D23BF9E4371B}" type="sibTrans" cxnId="{466BA482-990A-40B7-B5E4-CD216C04962B}">
      <dgm:prSet/>
      <dgm:spPr/>
      <dgm:t>
        <a:bodyPr/>
        <a:lstStyle/>
        <a:p>
          <a:endParaRPr lang="en-US" sz="1600"/>
        </a:p>
      </dgm:t>
    </dgm:pt>
    <dgm:pt modelId="{6F430443-6918-4BFA-88D9-6058C60C48C4}" type="parTrans" cxnId="{466BA482-990A-40B7-B5E4-CD216C04962B}">
      <dgm:prSet/>
      <dgm:spPr/>
      <dgm:t>
        <a:bodyPr/>
        <a:lstStyle/>
        <a:p>
          <a:endParaRPr lang="en-US" sz="1600"/>
        </a:p>
      </dgm:t>
    </dgm:pt>
    <dgm:pt modelId="{2C8C7140-3C3F-44DE-A1D0-CA6914405A5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</a:rPr>
            <a:t>4. Economie                                                   	En relecture (site)</a:t>
          </a:r>
        </a:p>
      </dgm:t>
    </dgm:pt>
    <dgm:pt modelId="{21F3CD60-3FBC-4870-B0BA-5B706582A6ED}" type="parTrans" cxnId="{11268B10-9E5D-42EB-B8B6-21E1AEF01111}">
      <dgm:prSet/>
      <dgm:spPr/>
      <dgm:t>
        <a:bodyPr/>
        <a:lstStyle/>
        <a:p>
          <a:endParaRPr lang="en-US"/>
        </a:p>
      </dgm:t>
    </dgm:pt>
    <dgm:pt modelId="{B00054E4-DE01-47E8-AC21-D73D67E118D0}" type="sibTrans" cxnId="{11268B10-9E5D-42EB-B8B6-21E1AEF01111}">
      <dgm:prSet/>
      <dgm:spPr/>
      <dgm:t>
        <a:bodyPr/>
        <a:lstStyle/>
        <a:p>
          <a:endParaRPr lang="en-US"/>
        </a:p>
      </dgm:t>
    </dgm:pt>
    <dgm:pt modelId="{813F4303-9A7B-405A-92F1-86774554CE0B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10. Communication et marketing	20 avril/22</a:t>
          </a:r>
          <a:endParaRPr lang="fr-FR" sz="1800" kern="1200" noProof="0" dirty="0">
            <a:solidFill>
              <a:srgbClr val="BF2FBC"/>
            </a:solidFill>
          </a:endParaRPr>
        </a:p>
      </dgm:t>
    </dgm:pt>
    <dgm:pt modelId="{45A2AE1D-EE32-48F8-8AC2-5F1EE92D271E}" type="parTrans" cxnId="{A9E293E8-7D5E-4364-817F-F4718A0900BF}">
      <dgm:prSet/>
      <dgm:spPr/>
      <dgm:t>
        <a:bodyPr/>
        <a:lstStyle/>
        <a:p>
          <a:endParaRPr lang="fr-CA"/>
        </a:p>
      </dgm:t>
    </dgm:pt>
    <dgm:pt modelId="{3F97FBAA-BBFF-4211-A6F1-49AA14113BF9}" type="sibTrans" cxnId="{A9E293E8-7D5E-4364-817F-F4718A0900BF}">
      <dgm:prSet/>
      <dgm:spPr/>
      <dgm:t>
        <a:bodyPr/>
        <a:lstStyle/>
        <a:p>
          <a:endParaRPr lang="fr-CA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63438">
        <dgm:presLayoutVars>
          <dgm:chMax val="0"/>
          <dgm:bulletEnabled val="1"/>
        </dgm:presLayoutVars>
      </dgm:prSet>
      <dgm:spPr>
        <a:xfrm>
          <a:off x="0" y="6109"/>
          <a:ext cx="7240146" cy="50234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ScaleY="101768">
        <dgm:presLayoutVars>
          <dgm:bulletEnabled val="1"/>
        </dgm:presLayoutVars>
      </dgm:prSet>
      <dgm:spPr/>
    </dgm:pt>
  </dgm:ptLst>
  <dgm:cxnLst>
    <dgm:cxn modelId="{B428C208-1188-4D5C-AF62-568A1EF02450}" type="presOf" srcId="{99D0D76C-E20A-49AD-B22D-99D08DBEEC8C}" destId="{47FF34DC-E938-4E1C-A4A2-A872FED08114}" srcOrd="0" destOrd="0" presId="urn:microsoft.com/office/officeart/2005/8/layout/vList2"/>
    <dgm:cxn modelId="{D79DE40E-E36B-4EF9-887E-C64B8175DA60}" type="presOf" srcId="{2C8C7140-3C3F-44DE-A1D0-CA6914405A5E}" destId="{47FF34DC-E938-4E1C-A4A2-A872FED08114}" srcOrd="0" destOrd="2" presId="urn:microsoft.com/office/officeart/2005/8/layout/vList2"/>
    <dgm:cxn modelId="{11268B10-9E5D-42EB-B8B6-21E1AEF01111}" srcId="{C590420E-28C9-41F5-882B-DBAA2CD20E7E}" destId="{2C8C7140-3C3F-44DE-A1D0-CA6914405A5E}" srcOrd="2" destOrd="0" parTransId="{21F3CD60-3FBC-4870-B0BA-5B706582A6ED}" sibTransId="{B00054E4-DE01-47E8-AC21-D73D67E118D0}"/>
    <dgm:cxn modelId="{3DA16521-C539-43A1-8C42-30B58370670E}" srcId="{C590420E-28C9-41F5-882B-DBAA2CD20E7E}" destId="{92822BE1-00B5-442C-997F-379F37C0FC0E}" srcOrd="5" destOrd="0" parTransId="{FC51E9F8-8419-4CA7-B614-DB477CA3FEE7}" sibTransId="{4A44DC43-7357-47E0-AF63-1C816FF1F4B6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9C2F7B5F-82DD-47E8-80E6-F6115B7AA09D}" srcId="{C590420E-28C9-41F5-882B-DBAA2CD20E7E}" destId="{B1D5FB47-1B45-4724-9934-EA8AE4EE53C1}" srcOrd="1" destOrd="0" parTransId="{0ADA9E86-AB74-4E6B-A720-B02183264668}" sibTransId="{9109DAFC-2B30-4EEA-A67C-326D9EC3F625}"/>
    <dgm:cxn modelId="{11452D62-3636-46A9-B1E4-B0EBC5A7F0D7}" srcId="{C590420E-28C9-41F5-882B-DBAA2CD20E7E}" destId="{99D0D76C-E20A-49AD-B22D-99D08DBEEC8C}" srcOrd="0" destOrd="0" parTransId="{9D2DC6AA-54C4-4D07-A1A9-29BE1C1F4BD3}" sibTransId="{2FD3038F-392C-44F5-A904-73845AB9E568}"/>
    <dgm:cxn modelId="{1C1DAA46-F0AB-42A1-9D84-99046371C69A}" type="presOf" srcId="{B1D5FB47-1B45-4724-9934-EA8AE4EE53C1}" destId="{47FF34DC-E938-4E1C-A4A2-A872FED08114}" srcOrd="0" destOrd="1" presId="urn:microsoft.com/office/officeart/2005/8/layout/vList2"/>
    <dgm:cxn modelId="{0D364451-230A-4F61-A559-48D94A3E371C}" srcId="{C590420E-28C9-41F5-882B-DBAA2CD20E7E}" destId="{4FAFBFB1-B92F-4818-94C9-6D1502F73BE5}" srcOrd="4" destOrd="0" parTransId="{B7E41673-7046-42AA-AB33-6475DF466648}" sibTransId="{B3626118-AEE9-4086-BEEF-D14AC21F0267}"/>
    <dgm:cxn modelId="{B4FE6F51-AFF9-48DA-AB7C-D0A635483611}" type="presOf" srcId="{335BDA9A-9D6B-48A9-B2EC-FBB4EE5DFFA5}" destId="{47FF34DC-E938-4E1C-A4A2-A872FED08114}" srcOrd="0" destOrd="6" presId="urn:microsoft.com/office/officeart/2005/8/layout/vList2"/>
    <dgm:cxn modelId="{10F8F456-25F6-4BC6-977B-5639737574E5}" type="presOf" srcId="{813F4303-9A7B-405A-92F1-86774554CE0B}" destId="{47FF34DC-E938-4E1C-A4A2-A872FED08114}" srcOrd="0" destOrd="8" presId="urn:microsoft.com/office/officeart/2005/8/layout/vList2"/>
    <dgm:cxn modelId="{5E3F227F-70AA-4EFA-8C06-92E04400D7A2}" type="presOf" srcId="{73A6B060-27A4-4A24-867E-C49F63C073D6}" destId="{47FF34DC-E938-4E1C-A4A2-A872FED08114}" srcOrd="0" destOrd="7" presId="urn:microsoft.com/office/officeart/2005/8/layout/vList2"/>
    <dgm:cxn modelId="{466BA482-990A-40B7-B5E4-CD216C04962B}" srcId="{C590420E-28C9-41F5-882B-DBAA2CD20E7E}" destId="{8A207C97-E7A1-42A6-9653-39BC27BAEA2C}" srcOrd="3" destOrd="0" parTransId="{6F430443-6918-4BFA-88D9-6058C60C48C4}" sibTransId="{7F702627-87F9-4762-A223-D23BF9E4371B}"/>
    <dgm:cxn modelId="{FE9D3DB7-5408-4EBD-828C-3CCFF771C22B}" srcId="{C590420E-28C9-41F5-882B-DBAA2CD20E7E}" destId="{335BDA9A-9D6B-48A9-B2EC-FBB4EE5DFFA5}" srcOrd="6" destOrd="0" parTransId="{1249570D-FA65-4299-9C6D-9E0CF969D3E7}" sibTransId="{9FE57339-A25E-4EE0-9609-FCAF21AD7437}"/>
    <dgm:cxn modelId="{27F1BDBD-EF61-4574-80FF-E83FC2F5DAE3}" type="presOf" srcId="{C590420E-28C9-41F5-882B-DBAA2CD20E7E}" destId="{19751D83-4796-442A-B796-938A162FDCCF}" srcOrd="0" destOrd="0" presId="urn:microsoft.com/office/officeart/2005/8/layout/vList2"/>
    <dgm:cxn modelId="{F88879C7-D1C5-4CD4-B7C3-A8C6EFFB398E}" srcId="{C590420E-28C9-41F5-882B-DBAA2CD20E7E}" destId="{73A6B060-27A4-4A24-867E-C49F63C073D6}" srcOrd="7" destOrd="0" parTransId="{F2075924-89BD-4492-8975-9ED53BF70114}" sibTransId="{492AB16F-CE3A-4F48-92E0-397424754C2A}"/>
    <dgm:cxn modelId="{F90F79CE-7092-441F-BB5A-69C6FAED85E7}" type="presOf" srcId="{8A207C97-E7A1-42A6-9653-39BC27BAEA2C}" destId="{47FF34DC-E938-4E1C-A4A2-A872FED08114}" srcOrd="0" destOrd="3" presId="urn:microsoft.com/office/officeart/2005/8/layout/vList2"/>
    <dgm:cxn modelId="{6F21DDD0-351D-42A6-899C-8E6CF6FF942C}" type="presOf" srcId="{92822BE1-00B5-442C-997F-379F37C0FC0E}" destId="{47FF34DC-E938-4E1C-A4A2-A872FED08114}" srcOrd="0" destOrd="5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A9E293E8-7D5E-4364-817F-F4718A0900BF}" srcId="{C590420E-28C9-41F5-882B-DBAA2CD20E7E}" destId="{813F4303-9A7B-405A-92F1-86774554CE0B}" srcOrd="8" destOrd="0" parTransId="{45A2AE1D-EE32-48F8-8AC2-5F1EE92D271E}" sibTransId="{3F97FBAA-BBFF-4211-A6F1-49AA14113BF9}"/>
    <dgm:cxn modelId="{36127AEA-4920-45CD-B0C2-E02F811FA773}" type="presOf" srcId="{4FAFBFB1-B92F-4818-94C9-6D1502F73BE5}" destId="{47FF34DC-E938-4E1C-A4A2-A872FED08114}" srcOrd="0" destOrd="4" presId="urn:microsoft.com/office/officeart/2005/8/layout/vList2"/>
    <dgm:cxn modelId="{AFE7ED10-5468-4820-8987-0551B9004104}" type="presParOf" srcId="{F8B02DB3-1320-4E5E-9FA3-3CF2DE4D61DB}" destId="{19751D83-4796-442A-B796-938A162FDCCF}" srcOrd="0" destOrd="0" presId="urn:microsoft.com/office/officeart/2005/8/layout/vList2"/>
    <dgm:cxn modelId="{7AF10D63-60E4-4B94-B550-EECB8E0C5C36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Questions pour nos invit</a:t>
          </a:r>
          <a:r>
            <a:rPr lang="fr-FR" sz="3600" b="1" kern="1200" dirty="0"/>
            <a:t>é</a:t>
          </a:r>
          <a:r>
            <a:rPr lang="fr-FR" sz="36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s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159157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 dirty="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Myl</a:t>
          </a:r>
          <a:r>
            <a:rPr lang="fr-FR" sz="3200" b="1" kern="1200" noProof="0" dirty="0">
              <a:solidFill>
                <a:srgbClr val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è</a:t>
          </a: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ne Letellier</a:t>
          </a:r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133366" custLinFactNeighborY="-22464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 dirty="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Kim Wysseier</a:t>
          </a:r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133366" custLinFactNeighborY="-22464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 dirty="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Sandrine Bunch</a:t>
          </a:r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133366" custLinFactNeighborY="-22464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 dirty="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Franck Point</a:t>
          </a:r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133366" custLinFactNeighborY="-22464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Prochains Panels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9D0D76C-E20A-49AD-B22D-99D08DBEEC8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1. Stratégies inspirantes	En relecture (site)</a:t>
          </a:r>
        </a:p>
      </dgm:t>
    </dgm:pt>
    <dgm:pt modelId="{9D2DC6AA-54C4-4D07-A1A9-29BE1C1F4BD3}" type="parTrans" cxnId="{11452D62-3636-46A9-B1E4-B0EBC5A7F0D7}">
      <dgm:prSet/>
      <dgm:spPr/>
      <dgm:t>
        <a:bodyPr/>
        <a:lstStyle/>
        <a:p>
          <a:endParaRPr lang="fr-CA"/>
        </a:p>
      </dgm:t>
    </dgm:pt>
    <dgm:pt modelId="{2FD3038F-392C-44F5-A904-73845AB9E568}" type="sibTrans" cxnId="{11452D62-3636-46A9-B1E4-B0EBC5A7F0D7}">
      <dgm:prSet/>
      <dgm:spPr/>
      <dgm:t>
        <a:bodyPr/>
        <a:lstStyle/>
        <a:p>
          <a:endParaRPr lang="fr-CA"/>
        </a:p>
      </dgm:t>
    </dgm:pt>
    <dgm:pt modelId="{BEFA1F0A-2FBF-43BD-BFEB-4E384601188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4. Économie	En relecture (site)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DAED7253-8D97-446E-BF7F-29A959647EE1}" type="parTrans" cxnId="{04C7ED1D-BA01-4440-A1E6-D278CEE6BC96}">
      <dgm:prSet/>
      <dgm:spPr/>
      <dgm:t>
        <a:bodyPr/>
        <a:lstStyle/>
        <a:p>
          <a:endParaRPr lang="en-US"/>
        </a:p>
      </dgm:t>
    </dgm:pt>
    <dgm:pt modelId="{79B05F5D-995E-4AAF-9C42-4D7B485819A4}" type="sibTrans" cxnId="{04C7ED1D-BA01-4440-A1E6-D278CEE6BC96}">
      <dgm:prSet/>
      <dgm:spPr/>
      <dgm:t>
        <a:bodyPr/>
        <a:lstStyle/>
        <a:p>
          <a:endParaRPr lang="en-US"/>
        </a:p>
      </dgm:t>
    </dgm:pt>
    <dgm:pt modelId="{8A207C97-E7A1-42A6-9653-39BC27BAEA2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5. Immobilier	Aujourd’hui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6F430443-6918-4BFA-88D9-6058C60C48C4}" type="parTrans" cxnId="{466BA482-990A-40B7-B5E4-CD216C04962B}">
      <dgm:prSet/>
      <dgm:spPr/>
      <dgm:t>
        <a:bodyPr/>
        <a:lstStyle/>
        <a:p>
          <a:endParaRPr lang="en-US"/>
        </a:p>
      </dgm:t>
    </dgm:pt>
    <dgm:pt modelId="{7F702627-87F9-4762-A223-D23BF9E4371B}" type="sibTrans" cxnId="{466BA482-990A-40B7-B5E4-CD216C04962B}">
      <dgm:prSet/>
      <dgm:spPr/>
      <dgm:t>
        <a:bodyPr/>
        <a:lstStyle/>
        <a:p>
          <a:endParaRPr lang="en-US"/>
        </a:p>
      </dgm:t>
    </dgm:pt>
    <dgm:pt modelId="{4FAFBFB1-B92F-4818-94C9-6D1502F73BE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6. </a:t>
          </a: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j-lt"/>
            </a:rPr>
            <a:t>Ressources humaines	Aujourd’hui</a:t>
          </a:r>
          <a:endParaRPr lang="fr-FR" sz="2400" b="1" kern="1200" noProof="0" dirty="0">
            <a:solidFill>
              <a:schemeClr val="accent2">
                <a:lumMod val="40000"/>
                <a:lumOff val="60000"/>
              </a:schemeClr>
            </a:solidFill>
            <a:latin typeface="+mj-lt"/>
          </a:endParaRPr>
        </a:p>
      </dgm:t>
    </dgm:pt>
    <dgm:pt modelId="{B7E41673-7046-42AA-AB33-6475DF466648}" type="parTrans" cxnId="{0D364451-230A-4F61-A559-48D94A3E371C}">
      <dgm:prSet/>
      <dgm:spPr/>
      <dgm:t>
        <a:bodyPr/>
        <a:lstStyle/>
        <a:p>
          <a:endParaRPr lang="en-US"/>
        </a:p>
      </dgm:t>
    </dgm:pt>
    <dgm:pt modelId="{B3626118-AEE9-4086-BEEF-D14AC21F0267}" type="sibTrans" cxnId="{0D364451-230A-4F61-A559-48D94A3E371C}">
      <dgm:prSet/>
      <dgm:spPr/>
      <dgm:t>
        <a:bodyPr/>
        <a:lstStyle/>
        <a:p>
          <a:endParaRPr lang="en-US"/>
        </a:p>
      </dgm:t>
    </dgm:pt>
    <dgm:pt modelId="{F1B033C2-3864-4D8E-9212-10D4FCD5B848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400" b="1" kern="1200" noProof="0" dirty="0">
              <a:solidFill>
                <a:srgbClr val="BF2FBC"/>
              </a:solidFill>
              <a:latin typeface="+mj-lt"/>
            </a:rPr>
            <a:t>7. Conseils légaux	19 janvier/22</a:t>
          </a:r>
          <a:endParaRPr lang="fr-FR" sz="2800" b="1" kern="1200" noProof="0" dirty="0">
            <a:solidFill>
              <a:srgbClr val="BF2FBC"/>
            </a:solidFill>
            <a:latin typeface="+mj-lt"/>
          </a:endParaRPr>
        </a:p>
      </dgm:t>
    </dgm:pt>
    <dgm:pt modelId="{65EF8B74-3BE7-42F6-9918-1A26FF08F6B5}" type="parTrans" cxnId="{27C5D225-1F92-43CA-BF12-A37A0D586D7E}">
      <dgm:prSet/>
      <dgm:spPr/>
      <dgm:t>
        <a:bodyPr/>
        <a:lstStyle/>
        <a:p>
          <a:endParaRPr lang="en-US"/>
        </a:p>
      </dgm:t>
    </dgm:pt>
    <dgm:pt modelId="{D36D39B0-9FF4-4205-AE5E-73873A5FC131}" type="sibTrans" cxnId="{27C5D225-1F92-43CA-BF12-A37A0D586D7E}">
      <dgm:prSet/>
      <dgm:spPr/>
      <dgm:t>
        <a:bodyPr/>
        <a:lstStyle/>
        <a:p>
          <a:endParaRPr lang="en-US"/>
        </a:p>
      </dgm:t>
    </dgm:pt>
    <dgm:pt modelId="{335BDA9A-9D6B-48A9-B2EC-FBB4EE5DFFA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j-lt"/>
            </a:rPr>
            <a:t>8. Energies renouvelables	16 février/22</a:t>
          </a:r>
          <a:endParaRPr lang="fr-FR" sz="2400" b="1" kern="1200" noProof="0" dirty="0">
            <a:solidFill>
              <a:srgbClr val="BF2FBC"/>
            </a:solidFill>
            <a:latin typeface="+mj-lt"/>
          </a:endParaRPr>
        </a:p>
      </dgm:t>
    </dgm:pt>
    <dgm:pt modelId="{1249570D-FA65-4299-9C6D-9E0CF969D3E7}" type="parTrans" cxnId="{FE9D3DB7-5408-4EBD-828C-3CCFF771C22B}">
      <dgm:prSet/>
      <dgm:spPr/>
      <dgm:t>
        <a:bodyPr/>
        <a:lstStyle/>
        <a:p>
          <a:endParaRPr lang="en-US"/>
        </a:p>
      </dgm:t>
    </dgm:pt>
    <dgm:pt modelId="{9FE57339-A25E-4EE0-9609-FCAF21AD7437}" type="sibTrans" cxnId="{FE9D3DB7-5408-4EBD-828C-3CCFF771C22B}">
      <dgm:prSet/>
      <dgm:spPr/>
      <dgm:t>
        <a:bodyPr/>
        <a:lstStyle/>
        <a:p>
          <a:endParaRPr lang="en-US"/>
        </a:p>
      </dgm:t>
    </dgm:pt>
    <dgm:pt modelId="{73A6B060-27A4-4A24-867E-C49F63C073D6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j-lt"/>
            </a:rPr>
            <a:t>9. Investissements	16 mars/22</a:t>
          </a:r>
          <a:endParaRPr lang="fr-FR" sz="2400" b="1" kern="1200" noProof="0" dirty="0">
            <a:solidFill>
              <a:srgbClr val="BF2FBC"/>
            </a:solidFill>
            <a:latin typeface="+mj-lt"/>
          </a:endParaRPr>
        </a:p>
      </dgm:t>
    </dgm:pt>
    <dgm:pt modelId="{F2075924-89BD-4492-8975-9ED53BF70114}" type="parTrans" cxnId="{F88879C7-D1C5-4CD4-B7C3-A8C6EFFB398E}">
      <dgm:prSet/>
      <dgm:spPr/>
      <dgm:t>
        <a:bodyPr/>
        <a:lstStyle/>
        <a:p>
          <a:endParaRPr lang="en-US"/>
        </a:p>
      </dgm:t>
    </dgm:pt>
    <dgm:pt modelId="{492AB16F-CE3A-4F48-92E0-397424754C2A}" type="sibTrans" cxnId="{F88879C7-D1C5-4CD4-B7C3-A8C6EFFB398E}">
      <dgm:prSet/>
      <dgm:spPr/>
      <dgm:t>
        <a:bodyPr/>
        <a:lstStyle/>
        <a:p>
          <a:endParaRPr lang="en-US"/>
        </a:p>
      </dgm:t>
    </dgm:pt>
    <dgm:pt modelId="{130952BC-3B3C-40A8-98A5-09403C4DE450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Avenir Next LT Pro"/>
              <a:ea typeface="+mn-ea"/>
              <a:cs typeface="+mn-cs"/>
            </a:rPr>
            <a:t>3. Sant</a:t>
          </a: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é</a:t>
          </a: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Avenir Next LT Pro"/>
              <a:ea typeface="+mn-ea"/>
              <a:cs typeface="+mn-cs"/>
            </a:rPr>
            <a:t> mentale</a:t>
          </a: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	</a:t>
          </a: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2000" b="1" kern="1200" noProof="0" dirty="0">
            <a:solidFill>
              <a:srgbClr val="BF2FBC"/>
            </a:solidFill>
            <a:latin typeface="Avenir Next LT Pro"/>
            <a:ea typeface="+mn-ea"/>
            <a:cs typeface="+mn-cs"/>
          </a:endParaRPr>
        </a:p>
      </dgm:t>
    </dgm:pt>
    <dgm:pt modelId="{6EA2D4B4-625D-4A57-AA49-C8170D50994A}" type="parTrans" cxnId="{76884BB4-F964-409B-8B2A-EB513D426862}">
      <dgm:prSet/>
      <dgm:spPr/>
      <dgm:t>
        <a:bodyPr/>
        <a:lstStyle/>
        <a:p>
          <a:endParaRPr lang="en-US"/>
        </a:p>
      </dgm:t>
    </dgm:pt>
    <dgm:pt modelId="{3EAE01A6-F447-48C4-90DB-A28E78BC91A0}" type="sibTrans" cxnId="{76884BB4-F964-409B-8B2A-EB513D426862}">
      <dgm:prSet/>
      <dgm:spPr/>
      <dgm:t>
        <a:bodyPr/>
        <a:lstStyle/>
        <a:p>
          <a:endParaRPr lang="en-US"/>
        </a:p>
      </dgm:t>
    </dgm:pt>
    <dgm:pt modelId="{94436B22-C261-4C7C-A746-0C364A9E60E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2. Migration numérique	En relecture (site)</a:t>
          </a:r>
        </a:p>
      </dgm:t>
    </dgm:pt>
    <dgm:pt modelId="{D7C8527B-D057-45B8-89B3-B133442C66D7}" type="parTrans" cxnId="{311C3841-DE21-47F4-8473-29CA75897332}">
      <dgm:prSet/>
      <dgm:spPr/>
      <dgm:t>
        <a:bodyPr/>
        <a:lstStyle/>
        <a:p>
          <a:endParaRPr lang="fr-CA"/>
        </a:p>
      </dgm:t>
    </dgm:pt>
    <dgm:pt modelId="{E1ED7422-CE3C-4351-BFA4-02D5D35BC1CD}" type="sibTrans" cxnId="{311C3841-DE21-47F4-8473-29CA75897332}">
      <dgm:prSet/>
      <dgm:spPr/>
      <dgm:t>
        <a:bodyPr/>
        <a:lstStyle/>
        <a:p>
          <a:endParaRPr lang="fr-CA"/>
        </a:p>
      </dgm:t>
    </dgm:pt>
    <dgm:pt modelId="{7C17DE87-01B3-4E5E-98BD-4BCEB782B503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</a:pPr>
          <a:r>
            <a:rPr lang="fr-FR" sz="2000" b="1" kern="1200" noProof="0" dirty="0">
              <a:solidFill>
                <a:srgbClr val="BF2FBC"/>
              </a:solidFill>
              <a:latin typeface="+mj-lt"/>
            </a:rPr>
            <a:t>10. Communication et marketing	    20 avril/22</a:t>
          </a:r>
        </a:p>
      </dgm:t>
    </dgm:pt>
    <dgm:pt modelId="{1A2D80A5-CC3C-4932-B60D-125502F13BE5}" type="parTrans" cxnId="{A1957768-3992-4114-962B-C4E65411ABB6}">
      <dgm:prSet/>
      <dgm:spPr/>
      <dgm:t>
        <a:bodyPr/>
        <a:lstStyle/>
        <a:p>
          <a:endParaRPr lang="fr-CA"/>
        </a:p>
      </dgm:t>
    </dgm:pt>
    <dgm:pt modelId="{4C9D1148-5968-4AF7-83B7-2C76535CCBAA}" type="sibTrans" cxnId="{A1957768-3992-4114-962B-C4E65411ABB6}">
      <dgm:prSet/>
      <dgm:spPr/>
      <dgm:t>
        <a:bodyPr/>
        <a:lstStyle/>
        <a:p>
          <a:endParaRPr lang="fr-CA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72753">
        <dgm:presLayoutVars>
          <dgm:chMax val="0"/>
          <dgm:bulletEnabled val="1"/>
        </dgm:presLayoutVars>
      </dgm:prSet>
      <dgm:spPr>
        <a:xfrm>
          <a:off x="0" y="6109"/>
          <a:ext cx="7240146" cy="50234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ScaleY="101768">
        <dgm:presLayoutVars>
          <dgm:bulletEnabled val="1"/>
        </dgm:presLayoutVars>
      </dgm:prSet>
      <dgm:spPr/>
    </dgm:pt>
  </dgm:ptLst>
  <dgm:cxnLst>
    <dgm:cxn modelId="{B428C208-1188-4D5C-AF62-568A1EF02450}" type="presOf" srcId="{99D0D76C-E20A-49AD-B22D-99D08DBEEC8C}" destId="{47FF34DC-E938-4E1C-A4A2-A872FED08114}" srcOrd="0" destOrd="0" presId="urn:microsoft.com/office/officeart/2005/8/layout/vList2"/>
    <dgm:cxn modelId="{0F9A4910-90E0-4FB9-BC51-8428380B90A6}" type="presOf" srcId="{94436B22-C261-4C7C-A746-0C364A9E60EE}" destId="{47FF34DC-E938-4E1C-A4A2-A872FED08114}" srcOrd="0" destOrd="1" presId="urn:microsoft.com/office/officeart/2005/8/layout/vList2"/>
    <dgm:cxn modelId="{04C7ED1D-BA01-4440-A1E6-D278CEE6BC96}" srcId="{C590420E-28C9-41F5-882B-DBAA2CD20E7E}" destId="{BEFA1F0A-2FBF-43BD-BFEB-4E384601188E}" srcOrd="3" destOrd="0" parTransId="{DAED7253-8D97-446E-BF7F-29A959647EE1}" sibTransId="{79B05F5D-995E-4AAF-9C42-4D7B485819A4}"/>
    <dgm:cxn modelId="{27C5D225-1F92-43CA-BF12-A37A0D586D7E}" srcId="{C590420E-28C9-41F5-882B-DBAA2CD20E7E}" destId="{F1B033C2-3864-4D8E-9212-10D4FCD5B848}" srcOrd="6" destOrd="0" parTransId="{65EF8B74-3BE7-42F6-9918-1A26FF08F6B5}" sibTransId="{D36D39B0-9FF4-4205-AE5E-73873A5FC131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311C3841-DE21-47F4-8473-29CA75897332}" srcId="{C590420E-28C9-41F5-882B-DBAA2CD20E7E}" destId="{94436B22-C261-4C7C-A746-0C364A9E60EE}" srcOrd="1" destOrd="0" parTransId="{D7C8527B-D057-45B8-89B3-B133442C66D7}" sibTransId="{E1ED7422-CE3C-4351-BFA4-02D5D35BC1CD}"/>
    <dgm:cxn modelId="{11452D62-3636-46A9-B1E4-B0EBC5A7F0D7}" srcId="{C590420E-28C9-41F5-882B-DBAA2CD20E7E}" destId="{99D0D76C-E20A-49AD-B22D-99D08DBEEC8C}" srcOrd="0" destOrd="0" parTransId="{9D2DC6AA-54C4-4D07-A1A9-29BE1C1F4BD3}" sibTransId="{2FD3038F-392C-44F5-A904-73845AB9E568}"/>
    <dgm:cxn modelId="{8CEAD347-2420-4B11-806D-B7450A56A565}" type="presOf" srcId="{F1B033C2-3864-4D8E-9212-10D4FCD5B848}" destId="{47FF34DC-E938-4E1C-A4A2-A872FED08114}" srcOrd="0" destOrd="6" presId="urn:microsoft.com/office/officeart/2005/8/layout/vList2"/>
    <dgm:cxn modelId="{A1957768-3992-4114-962B-C4E65411ABB6}" srcId="{C590420E-28C9-41F5-882B-DBAA2CD20E7E}" destId="{7C17DE87-01B3-4E5E-98BD-4BCEB782B503}" srcOrd="9" destOrd="0" parTransId="{1A2D80A5-CC3C-4932-B60D-125502F13BE5}" sibTransId="{4C9D1148-5968-4AF7-83B7-2C76535CCBAA}"/>
    <dgm:cxn modelId="{0D364451-230A-4F61-A559-48D94A3E371C}" srcId="{C590420E-28C9-41F5-882B-DBAA2CD20E7E}" destId="{4FAFBFB1-B92F-4818-94C9-6D1502F73BE5}" srcOrd="5" destOrd="0" parTransId="{B7E41673-7046-42AA-AB33-6475DF466648}" sibTransId="{B3626118-AEE9-4086-BEEF-D14AC21F0267}"/>
    <dgm:cxn modelId="{B4FE6F51-AFF9-48DA-AB7C-D0A635483611}" type="presOf" srcId="{335BDA9A-9D6B-48A9-B2EC-FBB4EE5DFFA5}" destId="{47FF34DC-E938-4E1C-A4A2-A872FED08114}" srcOrd="0" destOrd="7" presId="urn:microsoft.com/office/officeart/2005/8/layout/vList2"/>
    <dgm:cxn modelId="{208F2652-AFCF-49A0-9A63-D63F5D8AD56B}" type="presOf" srcId="{7C17DE87-01B3-4E5E-98BD-4BCEB782B503}" destId="{47FF34DC-E938-4E1C-A4A2-A872FED08114}" srcOrd="0" destOrd="9" presId="urn:microsoft.com/office/officeart/2005/8/layout/vList2"/>
    <dgm:cxn modelId="{5E3F227F-70AA-4EFA-8C06-92E04400D7A2}" type="presOf" srcId="{73A6B060-27A4-4A24-867E-C49F63C073D6}" destId="{47FF34DC-E938-4E1C-A4A2-A872FED08114}" srcOrd="0" destOrd="8" presId="urn:microsoft.com/office/officeart/2005/8/layout/vList2"/>
    <dgm:cxn modelId="{466BA482-990A-40B7-B5E4-CD216C04962B}" srcId="{C590420E-28C9-41F5-882B-DBAA2CD20E7E}" destId="{8A207C97-E7A1-42A6-9653-39BC27BAEA2C}" srcOrd="4" destOrd="0" parTransId="{6F430443-6918-4BFA-88D9-6058C60C48C4}" sibTransId="{7F702627-87F9-4762-A223-D23BF9E4371B}"/>
    <dgm:cxn modelId="{2CBB3589-4849-46C6-A0DD-CD9617BCD9D7}" type="presOf" srcId="{BEFA1F0A-2FBF-43BD-BFEB-4E384601188E}" destId="{47FF34DC-E938-4E1C-A4A2-A872FED08114}" srcOrd="0" destOrd="3" presId="urn:microsoft.com/office/officeart/2005/8/layout/vList2"/>
    <dgm:cxn modelId="{F569488E-4E35-4413-9A50-8594AD10C810}" type="presOf" srcId="{130952BC-3B3C-40A8-98A5-09403C4DE450}" destId="{47FF34DC-E938-4E1C-A4A2-A872FED08114}" srcOrd="0" destOrd="2" presId="urn:microsoft.com/office/officeart/2005/8/layout/vList2"/>
    <dgm:cxn modelId="{76884BB4-F964-409B-8B2A-EB513D426862}" srcId="{C590420E-28C9-41F5-882B-DBAA2CD20E7E}" destId="{130952BC-3B3C-40A8-98A5-09403C4DE450}" srcOrd="2" destOrd="0" parTransId="{6EA2D4B4-625D-4A57-AA49-C8170D50994A}" sibTransId="{3EAE01A6-F447-48C4-90DB-A28E78BC91A0}"/>
    <dgm:cxn modelId="{FE9D3DB7-5408-4EBD-828C-3CCFF771C22B}" srcId="{C590420E-28C9-41F5-882B-DBAA2CD20E7E}" destId="{335BDA9A-9D6B-48A9-B2EC-FBB4EE5DFFA5}" srcOrd="7" destOrd="0" parTransId="{1249570D-FA65-4299-9C6D-9E0CF969D3E7}" sibTransId="{9FE57339-A25E-4EE0-9609-FCAF21AD7437}"/>
    <dgm:cxn modelId="{27F1BDBD-EF61-4574-80FF-E83FC2F5DAE3}" type="presOf" srcId="{C590420E-28C9-41F5-882B-DBAA2CD20E7E}" destId="{19751D83-4796-442A-B796-938A162FDCCF}" srcOrd="0" destOrd="0" presId="urn:microsoft.com/office/officeart/2005/8/layout/vList2"/>
    <dgm:cxn modelId="{F88879C7-D1C5-4CD4-B7C3-A8C6EFFB398E}" srcId="{C590420E-28C9-41F5-882B-DBAA2CD20E7E}" destId="{73A6B060-27A4-4A24-867E-C49F63C073D6}" srcOrd="8" destOrd="0" parTransId="{F2075924-89BD-4492-8975-9ED53BF70114}" sibTransId="{492AB16F-CE3A-4F48-92E0-397424754C2A}"/>
    <dgm:cxn modelId="{F90F79CE-7092-441F-BB5A-69C6FAED85E7}" type="presOf" srcId="{8A207C97-E7A1-42A6-9653-39BC27BAEA2C}" destId="{47FF34DC-E938-4E1C-A4A2-A872FED08114}" srcOrd="0" destOrd="4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36127AEA-4920-45CD-B0C2-E02F811FA773}" type="presOf" srcId="{4FAFBFB1-B92F-4818-94C9-6D1502F73BE5}" destId="{47FF34DC-E938-4E1C-A4A2-A872FED08114}" srcOrd="0" destOrd="5" presId="urn:microsoft.com/office/officeart/2005/8/layout/vList2"/>
    <dgm:cxn modelId="{AFE7ED10-5468-4820-8987-0551B9004104}" type="presParOf" srcId="{F8B02DB3-1320-4E5E-9FA3-3CF2DE4D61DB}" destId="{19751D83-4796-442A-B796-938A162FDCCF}" srcOrd="0" destOrd="0" presId="urn:microsoft.com/office/officeart/2005/8/layout/vList2"/>
    <dgm:cxn modelId="{7AF10D63-60E4-4B94-B550-EECB8E0C5C36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442719"/>
          <a:ext cx="7439213" cy="76003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8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10 panels inspirants</a:t>
          </a:r>
        </a:p>
      </dsp:txBody>
      <dsp:txXfrm>
        <a:off x="37102" y="479821"/>
        <a:ext cx="7365009" cy="685833"/>
      </dsp:txXfrm>
    </dsp:sp>
    <dsp:sp modelId="{47FF34DC-E938-4E1C-A4A2-A872FED08114}">
      <dsp:nvSpPr>
        <dsp:cNvPr id="0" name=""/>
        <dsp:cNvSpPr/>
      </dsp:nvSpPr>
      <dsp:spPr>
        <a:xfrm>
          <a:off x="0" y="1202757"/>
          <a:ext cx="7439213" cy="485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195" tIns="22860" rIns="128016" bIns="22860" numCol="1" spcCol="1270" anchor="t" anchorCtr="0">
          <a:noAutofit/>
        </a:bodyPr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  <a:t>1. Stratégies inspirantes 	En relecture (site)</a:t>
          </a:r>
          <a:b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</a:b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2. Transition numérique	</a:t>
          </a: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18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3. Santé mentale	</a:t>
          </a: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20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</a:rPr>
            <a:t>4. Economie                                                   	En relecture (site)</a:t>
          </a: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chemeClr val="tx2">
                  <a:lumMod val="50000"/>
                  <a:lumOff val="50000"/>
                </a:schemeClr>
              </a:solidFill>
              <a:latin typeface="+mn-lt"/>
            </a:rPr>
            <a:t>5. Immobilier	En relecture (site)</a:t>
          </a:r>
          <a:endParaRPr lang="fr-FR" sz="2000" kern="1200" noProof="0" dirty="0">
            <a:solidFill>
              <a:schemeClr val="tx2">
                <a:lumMod val="50000"/>
                <a:lumOff val="5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tx2">
                  <a:lumMod val="75000"/>
                  <a:lumOff val="25000"/>
                </a:schemeClr>
              </a:solidFill>
              <a:latin typeface="+mn-lt"/>
            </a:rPr>
            <a:t>6. Ressources humaines	Aujourd’hui</a:t>
          </a:r>
          <a:endParaRPr lang="fr-FR" sz="2000" kern="1200" noProof="0" dirty="0">
            <a:solidFill>
              <a:schemeClr val="tx2">
                <a:lumMod val="75000"/>
                <a:lumOff val="25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7. Conseils légaux	19 janvier/22</a:t>
          </a:r>
          <a:endParaRPr lang="fr-FR" sz="18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8. Energies renouvelables	16 février/22</a:t>
          </a:r>
          <a:endParaRPr lang="fr-FR" sz="18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9. Investissements	16 mars/22</a:t>
          </a:r>
          <a:endParaRPr lang="fr-FR" sz="18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10. Communication et marketing	20 avril/22</a:t>
          </a:r>
          <a:endParaRPr lang="fr-FR" sz="1800" kern="1200" noProof="0" dirty="0">
            <a:solidFill>
              <a:srgbClr val="BF2FBC"/>
            </a:solidFill>
          </a:endParaRPr>
        </a:p>
      </dsp:txBody>
      <dsp:txXfrm>
        <a:off x="0" y="1202757"/>
        <a:ext cx="7439213" cy="4853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358"/>
          <a:ext cx="7240146" cy="699065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Questions pour nos invit</a:t>
          </a:r>
          <a:r>
            <a:rPr lang="fr-FR" sz="3600" b="1" kern="1200" dirty="0"/>
            <a:t>é</a:t>
          </a:r>
          <a:r>
            <a:rPr lang="fr-FR" sz="36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s</a:t>
          </a:r>
        </a:p>
      </dsp:txBody>
      <dsp:txXfrm>
        <a:off x="34126" y="34484"/>
        <a:ext cx="7171894" cy="630813"/>
      </dsp:txXfrm>
    </dsp:sp>
    <dsp:sp modelId="{47FF34DC-E938-4E1C-A4A2-A872FED08114}">
      <dsp:nvSpPr>
        <dsp:cNvPr id="0" name=""/>
        <dsp:cNvSpPr/>
      </dsp:nvSpPr>
      <dsp:spPr>
        <a:xfrm flipV="1">
          <a:off x="0" y="699423"/>
          <a:ext cx="7240146" cy="238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/>
        </a:p>
      </dsp:txBody>
      <dsp:txXfrm rot="10800000">
        <a:off x="0" y="699423"/>
        <a:ext cx="7240146" cy="2386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0"/>
          <a:ext cx="7240146" cy="66637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Myl</a:t>
          </a:r>
          <a:r>
            <a:rPr lang="fr-FR" sz="3200" b="1" kern="1200" noProof="0" dirty="0">
              <a:solidFill>
                <a:srgbClr val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è</a:t>
          </a: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ne Letellier</a:t>
          </a:r>
        </a:p>
      </dsp:txBody>
      <dsp:txXfrm>
        <a:off x="32530" y="32530"/>
        <a:ext cx="7175086" cy="601317"/>
      </dsp:txXfrm>
    </dsp:sp>
    <dsp:sp modelId="{47FF34DC-E938-4E1C-A4A2-A872FED08114}">
      <dsp:nvSpPr>
        <dsp:cNvPr id="0" name=""/>
        <dsp:cNvSpPr/>
      </dsp:nvSpPr>
      <dsp:spPr>
        <a:xfrm flipV="1">
          <a:off x="0" y="666660"/>
          <a:ext cx="7240146" cy="271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 dirty="0"/>
        </a:p>
      </dsp:txBody>
      <dsp:txXfrm rot="10800000">
        <a:off x="0" y="666660"/>
        <a:ext cx="7240146" cy="2715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0"/>
          <a:ext cx="7240146" cy="66637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Kim Wysseier</a:t>
          </a:r>
        </a:p>
      </dsp:txBody>
      <dsp:txXfrm>
        <a:off x="32530" y="32530"/>
        <a:ext cx="7175086" cy="601317"/>
      </dsp:txXfrm>
    </dsp:sp>
    <dsp:sp modelId="{47FF34DC-E938-4E1C-A4A2-A872FED08114}">
      <dsp:nvSpPr>
        <dsp:cNvPr id="0" name=""/>
        <dsp:cNvSpPr/>
      </dsp:nvSpPr>
      <dsp:spPr>
        <a:xfrm flipV="1">
          <a:off x="0" y="666660"/>
          <a:ext cx="7240146" cy="271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 dirty="0"/>
        </a:p>
      </dsp:txBody>
      <dsp:txXfrm rot="10800000">
        <a:off x="0" y="666660"/>
        <a:ext cx="7240146" cy="2715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0"/>
          <a:ext cx="7240146" cy="66637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Sandrine Bunch</a:t>
          </a:r>
        </a:p>
      </dsp:txBody>
      <dsp:txXfrm>
        <a:off x="32530" y="32530"/>
        <a:ext cx="7175086" cy="601317"/>
      </dsp:txXfrm>
    </dsp:sp>
    <dsp:sp modelId="{47FF34DC-E938-4E1C-A4A2-A872FED08114}">
      <dsp:nvSpPr>
        <dsp:cNvPr id="0" name=""/>
        <dsp:cNvSpPr/>
      </dsp:nvSpPr>
      <dsp:spPr>
        <a:xfrm flipV="1">
          <a:off x="0" y="666660"/>
          <a:ext cx="7240146" cy="271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 dirty="0"/>
        </a:p>
      </dsp:txBody>
      <dsp:txXfrm rot="10800000">
        <a:off x="0" y="666660"/>
        <a:ext cx="7240146" cy="2715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0"/>
          <a:ext cx="7240146" cy="66637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Les astuces de Franck Point</a:t>
          </a:r>
        </a:p>
      </dsp:txBody>
      <dsp:txXfrm>
        <a:off x="32530" y="32530"/>
        <a:ext cx="7175086" cy="601317"/>
      </dsp:txXfrm>
    </dsp:sp>
    <dsp:sp modelId="{47FF34DC-E938-4E1C-A4A2-A872FED08114}">
      <dsp:nvSpPr>
        <dsp:cNvPr id="0" name=""/>
        <dsp:cNvSpPr/>
      </dsp:nvSpPr>
      <dsp:spPr>
        <a:xfrm flipV="1">
          <a:off x="0" y="666660"/>
          <a:ext cx="7240146" cy="271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 dirty="0"/>
        </a:p>
      </dsp:txBody>
      <dsp:txXfrm rot="10800000">
        <a:off x="0" y="666660"/>
        <a:ext cx="7240146" cy="2715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117274"/>
          <a:ext cx="7439213" cy="871639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Prochains Panels</a:t>
          </a:r>
        </a:p>
      </dsp:txBody>
      <dsp:txXfrm>
        <a:off x="42550" y="159824"/>
        <a:ext cx="7354113" cy="786539"/>
      </dsp:txXfrm>
    </dsp:sp>
    <dsp:sp modelId="{47FF34DC-E938-4E1C-A4A2-A872FED08114}">
      <dsp:nvSpPr>
        <dsp:cNvPr id="0" name=""/>
        <dsp:cNvSpPr/>
      </dsp:nvSpPr>
      <dsp:spPr>
        <a:xfrm>
          <a:off x="0" y="988913"/>
          <a:ext cx="7439213" cy="5392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195" tIns="25400" rIns="142240" bIns="25400" numCol="1" spcCol="1270" anchor="t" anchorCtr="0">
          <a:noAutofit/>
        </a:bodyPr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1. Stratégies inspirantes	En relecture (site)</a:t>
          </a: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2. Migration numérique	En relecture (site)</a:t>
          </a: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Avenir Next LT Pro"/>
              <a:ea typeface="+mn-ea"/>
              <a:cs typeface="+mn-cs"/>
            </a:rPr>
            <a:t>3. Sant</a:t>
          </a: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é</a:t>
          </a: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Avenir Next LT Pro"/>
              <a:ea typeface="+mn-ea"/>
              <a:cs typeface="+mn-cs"/>
            </a:rPr>
            <a:t> mentale</a:t>
          </a: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	</a:t>
          </a: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2000" b="1" kern="1200" noProof="0" dirty="0">
            <a:solidFill>
              <a:srgbClr val="BF2FBC"/>
            </a:solidFill>
            <a:latin typeface="Avenir Next LT Pro"/>
            <a:ea typeface="+mn-ea"/>
            <a:cs typeface="+mn-cs"/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4. Économie	En relecture (site)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5. Immobilier	Aujourd’hui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6. </a:t>
          </a: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j-lt"/>
            </a:rPr>
            <a:t>Ressources humaines	Aujourd’hui</a:t>
          </a:r>
          <a:endParaRPr lang="fr-FR" sz="2400" b="1" kern="1200" noProof="0" dirty="0">
            <a:solidFill>
              <a:schemeClr val="accent2">
                <a:lumMod val="40000"/>
                <a:lumOff val="60000"/>
              </a:schemeClr>
            </a:solidFill>
            <a:latin typeface="+mj-lt"/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400" b="1" kern="1200" noProof="0" dirty="0">
              <a:solidFill>
                <a:srgbClr val="BF2FBC"/>
              </a:solidFill>
              <a:latin typeface="+mj-lt"/>
            </a:rPr>
            <a:t>7. Conseils légaux	19 janvier/22</a:t>
          </a:r>
          <a:endParaRPr lang="fr-FR" sz="2800" b="1" kern="1200" noProof="0" dirty="0">
            <a:solidFill>
              <a:srgbClr val="BF2FBC"/>
            </a:solidFill>
            <a:latin typeface="+mj-lt"/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j-lt"/>
            </a:rPr>
            <a:t>8. Energies renouvelables	16 février/22</a:t>
          </a:r>
          <a:endParaRPr lang="fr-FR" sz="2400" b="1" kern="1200" noProof="0" dirty="0">
            <a:solidFill>
              <a:srgbClr val="BF2FBC"/>
            </a:solidFill>
            <a:latin typeface="+mj-lt"/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BF2FBC"/>
              </a:solidFill>
              <a:latin typeface="+mj-lt"/>
            </a:rPr>
            <a:t>9. Investissements	16 mars/22</a:t>
          </a:r>
          <a:endParaRPr lang="fr-FR" sz="2400" b="1" kern="1200" noProof="0" dirty="0">
            <a:solidFill>
              <a:srgbClr val="BF2FBC"/>
            </a:solidFill>
            <a:latin typeface="+mj-lt"/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</a:pPr>
          <a:r>
            <a:rPr lang="fr-FR" sz="2000" b="1" kern="1200" noProof="0" dirty="0">
              <a:solidFill>
                <a:srgbClr val="BF2FBC"/>
              </a:solidFill>
              <a:latin typeface="+mj-lt"/>
            </a:rPr>
            <a:t>10. Communication et marketing	    20 avril/22</a:t>
          </a:r>
        </a:p>
      </dsp:txBody>
      <dsp:txXfrm>
        <a:off x="0" y="988913"/>
        <a:ext cx="7439213" cy="5392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Monday, November 15,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6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Monday, November 15,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9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Monday, November 15,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4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Monday, November 15,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8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Monday, November 15,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5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Monday, November 15,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9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Monday, November 15,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0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Monday, November 15,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2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Monday, November 15,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4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Monday, November 15,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Monday, November 15,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0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Monday, November 15,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73DE5936-4869-4F36-A3A2-AF624D3F3F6C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44075" y="0"/>
            <a:ext cx="2430661" cy="1381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189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07" r:id="rId6"/>
    <p:sldLayoutId id="2147483803" r:id="rId7"/>
    <p:sldLayoutId id="2147483804" r:id="rId8"/>
    <p:sldLayoutId id="2147483805" r:id="rId9"/>
    <p:sldLayoutId id="2147483806" r:id="rId10"/>
    <p:sldLayoutId id="214748380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riseimmigration.ca/" TargetMode="External"/><Relationship Id="rId3" Type="http://schemas.openxmlformats.org/officeDocument/2006/relationships/hyperlink" Target="mailto:mletellier@sdecb.com" TargetMode="External"/><Relationship Id="rId7" Type="http://schemas.openxmlformats.org/officeDocument/2006/relationships/hyperlink" Target="mailto:info@ceriseimmigration.c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eoplecompass.ca/" TargetMode="External"/><Relationship Id="rId5" Type="http://schemas.openxmlformats.org/officeDocument/2006/relationships/hyperlink" Target="mailto:kim@peoplecompass.net" TargetMode="External"/><Relationship Id="rId4" Type="http://schemas.openxmlformats.org/officeDocument/2006/relationships/hyperlink" Target="http://www.sdecb.com/" TargetMode="External"/><Relationship Id="rId9" Type="http://schemas.openxmlformats.org/officeDocument/2006/relationships/hyperlink" Target="mailto:franck.point@faubourg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F1DA978-2FF0-4E09-976F-91C6D4AA5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80619" y="381383"/>
            <a:ext cx="6858000" cy="6095233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25488" y="125488"/>
            <a:ext cx="6346209" cy="6095235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0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788104" y="2550870"/>
            <a:ext cx="2501979" cy="6112279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79BBB12-9455-421B-86B2-0EA775202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72450" y="728296"/>
            <a:ext cx="4808302" cy="4808302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9918287-891A-4248-8757-E1105443E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556" y="740563"/>
            <a:ext cx="4688488" cy="3232560"/>
          </a:xfrm>
        </p:spPr>
        <p:txBody>
          <a:bodyPr>
            <a:normAutofit/>
          </a:bodyPr>
          <a:lstStyle/>
          <a:p>
            <a:pPr algn="l"/>
            <a:r>
              <a:rPr lang="fr-FR" sz="2800" dirty="0">
                <a:solidFill>
                  <a:schemeClr val="bg1"/>
                </a:solidFill>
              </a:rPr>
              <a:t>PANEL#6</a:t>
            </a:r>
            <a:br>
              <a:rPr lang="fr-FR" sz="2800" dirty="0">
                <a:solidFill>
                  <a:schemeClr val="bg1"/>
                </a:solidFill>
              </a:rPr>
            </a:br>
            <a:br>
              <a:rPr lang="fr-FR" sz="2800" dirty="0">
                <a:solidFill>
                  <a:schemeClr val="bg1"/>
                </a:solidFill>
              </a:rPr>
            </a:br>
            <a:r>
              <a:rPr lang="fr-CA" sz="2800" dirty="0">
                <a:solidFill>
                  <a:schemeClr val="bg1"/>
                </a:solidFill>
              </a:rPr>
              <a:t>LES NOUVEAUX DÉFIS DES RESSOURCES HUMAINES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5D13A6-089C-46B5-995F-CFDDB49B1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2556" y="4484913"/>
            <a:ext cx="4688488" cy="1360853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>
                <a:solidFill>
                  <a:schemeClr val="bg1"/>
                </a:solidFill>
              </a:rPr>
              <a:t>Bienvenue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DF89BD23-9D1C-45F4-A4D5-2D29C2E339D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9154" y="2169090"/>
            <a:ext cx="4449692" cy="25110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4194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447675"/>
            <a:ext cx="7141307" cy="6172199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chemeClr val="bg1"/>
              </a:solidFill>
            </a:endParaRPr>
          </a:p>
          <a:p>
            <a:pPr algn="l"/>
            <a:r>
              <a:rPr lang="en-US" sz="2000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PERIODE </a:t>
            </a:r>
          </a:p>
          <a:p>
            <a:r>
              <a:rPr lang="en-US" sz="3600" dirty="0">
                <a:solidFill>
                  <a:schemeClr val="bg1"/>
                </a:solidFill>
              </a:rPr>
              <a:t>DE </a:t>
            </a:r>
          </a:p>
          <a:p>
            <a:r>
              <a:rPr lang="en-US" sz="3600" dirty="0">
                <a:solidFill>
                  <a:schemeClr val="bg1"/>
                </a:solidFill>
              </a:rPr>
              <a:t>QUESTIONS</a:t>
            </a: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8698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3A30ABCB-A42E-4E58-8B13-03A53F69DC2D}"/>
              </a:ext>
            </a:extLst>
          </p:cNvPr>
          <p:cNvSpPr txBox="1">
            <a:spLocks/>
          </p:cNvSpPr>
          <p:nvPr/>
        </p:nvSpPr>
        <p:spPr>
          <a:xfrm>
            <a:off x="390526" y="3267595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000" dirty="0">
                <a:solidFill>
                  <a:schemeClr val="bg1"/>
                </a:solidFill>
              </a:rPr>
              <a:t>une série de 10 panels inspirants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34684B63-03AE-440F-89E3-EACADB52F7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Sous-titre 2">
            <a:extLst>
              <a:ext uri="{FF2B5EF4-FFF2-40B4-BE49-F238E27FC236}">
                <a16:creationId xmlns:a16="http://schemas.microsoft.com/office/drawing/2014/main" id="{9F8AB57E-1BB6-43F5-8C3A-C98D983C2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9861214"/>
              </p:ext>
            </p:extLst>
          </p:nvPr>
        </p:nvGraphicFramePr>
        <p:xfrm>
          <a:off x="4494653" y="289357"/>
          <a:ext cx="7439213" cy="649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6090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609601"/>
            <a:ext cx="7141307" cy="6010273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chemeClr val="bg1"/>
              </a:solidFill>
            </a:endParaRPr>
          </a:p>
          <a:p>
            <a:pPr algn="l"/>
            <a:r>
              <a:rPr lang="en-US" sz="2000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MERCI</a:t>
            </a: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505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3A30ABCB-A42E-4E58-8B13-03A53F69DC2D}"/>
              </a:ext>
            </a:extLst>
          </p:cNvPr>
          <p:cNvSpPr txBox="1">
            <a:spLocks/>
          </p:cNvSpPr>
          <p:nvPr/>
        </p:nvSpPr>
        <p:spPr>
          <a:xfrm>
            <a:off x="390526" y="3267595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000" dirty="0">
                <a:solidFill>
                  <a:schemeClr val="bg1"/>
                </a:solidFill>
              </a:rPr>
              <a:t>Le sixième  d’une série de 10 panels inspirants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34684B63-03AE-440F-89E3-EACADB52F7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C1E84C57-E164-4A27-9776-1ECB45E7911F}"/>
              </a:ext>
            </a:extLst>
          </p:cNvPr>
          <p:cNvSpPr txBox="1">
            <a:spLocks/>
          </p:cNvSpPr>
          <p:nvPr/>
        </p:nvSpPr>
        <p:spPr>
          <a:xfrm>
            <a:off x="390526" y="4684959"/>
            <a:ext cx="3257550" cy="163912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200" b="1" dirty="0">
                <a:solidFill>
                  <a:schemeClr val="bg1"/>
                </a:solidFill>
              </a:rPr>
              <a:t>Panel 6.</a:t>
            </a:r>
          </a:p>
          <a:p>
            <a:pPr marL="0" indent="0" algn="r">
              <a:buNone/>
            </a:pPr>
            <a:r>
              <a:rPr lang="fr-FR" sz="2200" b="1" dirty="0">
                <a:solidFill>
                  <a:schemeClr val="bg1"/>
                </a:solidFill>
              </a:rPr>
              <a:t>Les nouveaux défis des ressources humaines</a:t>
            </a:r>
            <a:r>
              <a:rPr lang="fr-FR" sz="2400" b="1" dirty="0">
                <a:solidFill>
                  <a:schemeClr val="bg1"/>
                </a:solidFill>
              </a:rPr>
              <a:t>!</a:t>
            </a:r>
          </a:p>
        </p:txBody>
      </p:sp>
      <p:graphicFrame>
        <p:nvGraphicFramePr>
          <p:cNvPr id="11" name="Sous-titre 2">
            <a:extLst>
              <a:ext uri="{FF2B5EF4-FFF2-40B4-BE49-F238E27FC236}">
                <a16:creationId xmlns:a16="http://schemas.microsoft.com/office/drawing/2014/main" id="{9F8AB57E-1BB6-43F5-8C3A-C98D983C2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8171659"/>
              </p:ext>
            </p:extLst>
          </p:nvPr>
        </p:nvGraphicFramePr>
        <p:xfrm>
          <a:off x="4494653" y="289357"/>
          <a:ext cx="7439213" cy="649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299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15596D0-7A93-45AB-A289-2A2B141E0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0F64BE-B6DF-4D20-9A3E-DAD003896C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8890"/>
            <a:ext cx="4038601" cy="6866462"/>
          </a:xfrm>
          <a:prstGeom prst="rect">
            <a:avLst/>
          </a:prstGeom>
          <a:gradFill>
            <a:gsLst>
              <a:gs pos="0">
                <a:schemeClr val="accent5"/>
              </a:gs>
              <a:gs pos="100000">
                <a:schemeClr val="accent4">
                  <a:alpha val="55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99ACA5-1949-4821-8FA4-95A78A20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5328" y="1633640"/>
            <a:ext cx="6866462" cy="3581401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5">
                  <a:alpha val="13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5559C2F-075A-49B7-8935-459124513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32044"/>
            <a:ext cx="4038600" cy="4634418"/>
          </a:xfrm>
          <a:prstGeom prst="rect">
            <a:avLst/>
          </a:prstGeom>
          <a:gradFill>
            <a:gsLst>
              <a:gs pos="0">
                <a:schemeClr val="accent5">
                  <a:alpha val="36000"/>
                </a:schemeClr>
              </a:gs>
              <a:gs pos="67000">
                <a:schemeClr val="accent5">
                  <a:alpha val="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C602D2-5EB6-4BB5-9D04-D592B19D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589" y="3086099"/>
            <a:ext cx="3147276" cy="2523131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sz="2400" spc="750" dirty="0">
                <a:solidFill>
                  <a:schemeClr val="bg1"/>
                </a:solidFill>
              </a:rPr>
              <a:t>Un grand merci à </a:t>
            </a:r>
            <a:r>
              <a:rPr lang="en-US" sz="2400" spc="750" dirty="0" err="1">
                <a:solidFill>
                  <a:schemeClr val="bg1"/>
                </a:solidFill>
              </a:rPr>
              <a:t>nos</a:t>
            </a:r>
            <a:r>
              <a:rPr lang="en-US" sz="2400" spc="750" dirty="0">
                <a:solidFill>
                  <a:schemeClr val="bg1"/>
                </a:solidFill>
              </a:rPr>
              <a:t> </a:t>
            </a:r>
            <a:r>
              <a:rPr lang="en-US" sz="2400" spc="750" dirty="0" err="1">
                <a:solidFill>
                  <a:schemeClr val="bg1"/>
                </a:solidFill>
              </a:rPr>
              <a:t>partenaires</a:t>
            </a:r>
            <a:endParaRPr lang="en-US" sz="2400" spc="750" dirty="0">
              <a:solidFill>
                <a:schemeClr val="bg1"/>
              </a:solidFill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9FA9C86E-9FB2-403A-BAB7-BF9B551EE8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90" y="2305917"/>
            <a:ext cx="3147409" cy="225039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B920D4F-541B-4C6F-9570-9876E684A1B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974" y="2790410"/>
            <a:ext cx="3181533" cy="1281411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4F2F9E9-0628-4775-9032-241B7D96FC26}"/>
              </a:ext>
            </a:extLst>
          </p:cNvPr>
          <p:cNvSpPr txBox="1"/>
          <p:nvPr/>
        </p:nvSpPr>
        <p:spPr>
          <a:xfrm>
            <a:off x="6619873" y="6217508"/>
            <a:ext cx="5114925" cy="349657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dirty="0">
                <a:solidFill>
                  <a:srgbClr val="FFFFFF"/>
                </a:solidFill>
              </a:rPr>
              <a:t>Financement de DEO, administré par la SDE 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AE6A24AC-C857-43E8-B72C-A44C2CE1F3B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04" y="195272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6937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91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Rectangle 192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9" name="Rectangle 193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94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95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Freeform: Shape 197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3F85DDB0-C962-426D-9E0E-6E4903F0C60B}"/>
              </a:ext>
            </a:extLst>
          </p:cNvPr>
          <p:cNvSpPr txBox="1">
            <a:spLocks/>
          </p:cNvSpPr>
          <p:nvPr/>
        </p:nvSpPr>
        <p:spPr>
          <a:xfrm>
            <a:off x="390526" y="2666999"/>
            <a:ext cx="3257550" cy="252412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</a:rPr>
              <a:t>6. Les nouveaux défis des ressources humaines</a:t>
            </a:r>
          </a:p>
          <a:p>
            <a:pPr algn="l"/>
            <a:endParaRPr lang="fr-FR" sz="2400" dirty="0">
              <a:solidFill>
                <a:schemeClr val="bg1"/>
              </a:solidFill>
            </a:endParaRPr>
          </a:p>
          <a:p>
            <a:pPr algn="l"/>
            <a:r>
              <a:rPr lang="fr-FR" sz="1400" dirty="0">
                <a:solidFill>
                  <a:schemeClr val="bg1"/>
                </a:solidFill>
              </a:rPr>
              <a:t>17 novembre2021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F3AC90AF-FCCB-4226-B684-B39A2F78746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ous-titre 2">
            <a:extLst>
              <a:ext uri="{FF2B5EF4-FFF2-40B4-BE49-F238E27FC236}">
                <a16:creationId xmlns:a16="http://schemas.microsoft.com/office/drawing/2014/main" id="{F57DCCEC-9FCD-403D-8E81-626DB70D6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5441" y="85725"/>
            <a:ext cx="6831348" cy="6771845"/>
          </a:xfrm>
        </p:spPr>
        <p:txBody>
          <a:bodyPr vert="horz" lIns="0" tIns="0" rIns="0" bIns="0" rtlCol="0"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600" b="1" dirty="0"/>
              <a:t>Nos panÉlistes invitÉs</a:t>
            </a:r>
            <a:r>
              <a:rPr lang="en-US" sz="2000" dirty="0"/>
              <a:t>:</a:t>
            </a:r>
          </a:p>
          <a:p>
            <a:pPr algn="l">
              <a:lnSpc>
                <a:spcPct val="120000"/>
              </a:lnSpc>
            </a:pPr>
            <a:endParaRPr lang="en-US" sz="1800" dirty="0"/>
          </a:p>
          <a:p>
            <a:pPr>
              <a:lnSpc>
                <a:spcPct val="120000"/>
              </a:lnSpc>
            </a:pPr>
            <a:r>
              <a:rPr lang="en-CA" sz="1800" b="1" dirty="0"/>
              <a:t>MylÈne letellier</a:t>
            </a:r>
            <a:br>
              <a:rPr lang="en-US" sz="1800" b="1" dirty="0"/>
            </a:br>
            <a:r>
              <a:rPr lang="fr-FR" sz="1800" cap="none" spc="0" dirty="0"/>
              <a:t>Directrice des opérations a la Société de développement économique de la Colombie-Britannique</a:t>
            </a:r>
          </a:p>
          <a:p>
            <a:pPr>
              <a:lnSpc>
                <a:spcPct val="120000"/>
              </a:lnSpc>
            </a:pPr>
            <a:r>
              <a:rPr lang="fr-FR" sz="1800" b="1" cap="none" spc="0" dirty="0">
                <a:solidFill>
                  <a:srgbClr val="BF2FB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mletellier@sdecb.com</a:t>
            </a:r>
            <a:r>
              <a:rPr lang="fr-FR" sz="1800" cap="none" spc="0" dirty="0">
                <a:solidFill>
                  <a:srgbClr val="BF2FBC"/>
                </a:solidFill>
              </a:rPr>
              <a:t>, </a:t>
            </a:r>
            <a:r>
              <a:rPr lang="fr-FR" sz="1800" b="1" cap="none" spc="0" dirty="0">
                <a:solidFill>
                  <a:srgbClr val="BF2FB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www.sdecb.com</a:t>
            </a:r>
            <a:endParaRPr lang="fr-FR" sz="1800" b="1" cap="none" spc="0" dirty="0">
              <a:solidFill>
                <a:srgbClr val="BF2FBC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CA" sz="1800" cap="none" spc="0" dirty="0">
                <a:solidFill>
                  <a:srgbClr val="BF2FBC"/>
                </a:solidFill>
              </a:rPr>
              <a:t>	</a:t>
            </a:r>
            <a:endParaRPr lang="en-US" sz="1800" dirty="0">
              <a:solidFill>
                <a:srgbClr val="BF2FBC"/>
              </a:solidFill>
            </a:endParaRPr>
          </a:p>
          <a:p>
            <a:pPr>
              <a:lnSpc>
                <a:spcPct val="120000"/>
              </a:lnSpc>
            </a:pPr>
            <a:r>
              <a:rPr lang="en-CA" sz="1800" b="1" dirty="0"/>
              <a:t>Kim Wysseier</a:t>
            </a:r>
            <a:br>
              <a:rPr lang="en-US" sz="1800" b="1" dirty="0"/>
            </a:br>
            <a:r>
              <a:rPr lang="fr-FR" sz="1800" cap="none" spc="0" dirty="0"/>
              <a:t>Consultante en ressources humaines, People Compass</a:t>
            </a:r>
          </a:p>
          <a:p>
            <a:pPr>
              <a:lnSpc>
                <a:spcPct val="120000"/>
              </a:lnSpc>
            </a:pPr>
            <a:r>
              <a:rPr lang="en-US" sz="1800" b="1" cap="none" spc="0" dirty="0">
                <a:solidFill>
                  <a:srgbClr val="BF2FB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kim@peoplecompass.net</a:t>
            </a:r>
            <a:r>
              <a:rPr lang="en-US" sz="1800" cap="none" spc="0" dirty="0">
                <a:solidFill>
                  <a:srgbClr val="BF2FBC"/>
                </a:solidFill>
              </a:rPr>
              <a:t>, </a:t>
            </a:r>
            <a:r>
              <a:rPr lang="en-US" sz="1800" b="1" cap="none" spc="0" dirty="0">
                <a:solidFill>
                  <a:srgbClr val="BF2FB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www.peoplecompass.ca</a:t>
            </a:r>
            <a:endParaRPr lang="en-US" sz="1800" b="1" cap="none" spc="0" dirty="0">
              <a:solidFill>
                <a:srgbClr val="BF2FBC"/>
              </a:solidFill>
            </a:endParaRPr>
          </a:p>
          <a:p>
            <a:pPr>
              <a:lnSpc>
                <a:spcPct val="120000"/>
              </a:lnSpc>
            </a:pPr>
            <a:endParaRPr lang="en-US" sz="1800" cap="none" spc="0" dirty="0"/>
          </a:p>
          <a:p>
            <a:pPr algn="l">
              <a:lnSpc>
                <a:spcPct val="120000"/>
              </a:lnSpc>
            </a:pPr>
            <a:r>
              <a:rPr lang="en-CA" sz="1800" dirty="0"/>
              <a:t>		</a:t>
            </a:r>
            <a:r>
              <a:rPr lang="en-CA" sz="1800" b="1" dirty="0"/>
              <a:t>Sandrine bunch</a:t>
            </a:r>
            <a:br>
              <a:rPr lang="en-US" sz="1800" b="1" dirty="0"/>
            </a:br>
            <a:r>
              <a:rPr lang="fr-FR" sz="1800" cap="none" spc="0" dirty="0"/>
              <a:t>Consultante réglementée en immigration canadienne, Cerise 			Immigration Consulting Inc.</a:t>
            </a:r>
          </a:p>
          <a:p>
            <a:pPr>
              <a:lnSpc>
                <a:spcPct val="120000"/>
              </a:lnSpc>
            </a:pPr>
            <a:r>
              <a:rPr lang="fr-FR" sz="1800" b="1" cap="none" spc="0" dirty="0">
                <a:solidFill>
                  <a:srgbClr val="BF2FBC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info@ceriseimmigration.ca</a:t>
            </a:r>
            <a:r>
              <a:rPr lang="fr-FR" sz="1800" b="1" cap="none" spc="0" dirty="0">
                <a:solidFill>
                  <a:srgbClr val="BF2FBC"/>
                </a:solidFill>
              </a:rPr>
              <a:t>, </a:t>
            </a:r>
            <a:r>
              <a:rPr lang="fr-FR" sz="1800" b="1" cap="none" spc="0" dirty="0">
                <a:solidFill>
                  <a:srgbClr val="BF2FBC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www.ceriseimmigration.ca</a:t>
            </a:r>
            <a:endParaRPr lang="fr-FR" sz="1800" b="1" cap="none" spc="0" dirty="0">
              <a:solidFill>
                <a:srgbClr val="BF2FBC"/>
              </a:solidFill>
            </a:endParaRPr>
          </a:p>
          <a:p>
            <a:pPr algn="l">
              <a:lnSpc>
                <a:spcPct val="120000"/>
              </a:lnSpc>
            </a:pPr>
            <a:endParaRPr lang="fr-CA" dirty="0"/>
          </a:p>
          <a:p>
            <a:pPr lvl="0">
              <a:lnSpc>
                <a:spcPct val="120000"/>
              </a:lnSpc>
            </a:pPr>
            <a:r>
              <a:rPr lang="en-US" sz="1800" dirty="0"/>
              <a:t>  </a:t>
            </a:r>
            <a:r>
              <a:rPr lang="en-CA" sz="1800" b="1" dirty="0">
                <a:solidFill>
                  <a:prstClr val="black"/>
                </a:solidFill>
              </a:rPr>
              <a:t>franck point</a:t>
            </a:r>
            <a:br>
              <a:rPr lang="en-US" sz="1800" b="1" dirty="0">
                <a:solidFill>
                  <a:prstClr val="black"/>
                </a:solidFill>
              </a:rPr>
            </a:br>
            <a:r>
              <a:rPr lang="fr-FR" sz="1800" cap="none" spc="0" dirty="0">
                <a:solidFill>
                  <a:prstClr val="black"/>
                </a:solidFill>
              </a:rPr>
              <a:t>Propriétaire de la société Faubourg</a:t>
            </a:r>
          </a:p>
          <a:p>
            <a:pPr lvl="0">
              <a:lnSpc>
                <a:spcPct val="120000"/>
              </a:lnSpc>
            </a:pPr>
            <a:r>
              <a:rPr lang="en-US" sz="1800" b="1" cap="none" spc="0" dirty="0">
                <a:solidFill>
                  <a:srgbClr val="BF2FBC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franck.point@faubourg.com</a:t>
            </a:r>
            <a:r>
              <a:rPr lang="en-US" sz="1800" b="1" cap="none" spc="0" dirty="0">
                <a:solidFill>
                  <a:srgbClr val="BF2FBC"/>
                </a:solidFill>
              </a:rPr>
              <a:t>, </a:t>
            </a:r>
            <a:r>
              <a:rPr lang="en-US" sz="1800" b="1" u="sng" cap="none" spc="0" dirty="0">
                <a:solidFill>
                  <a:srgbClr val="BF2FBC"/>
                </a:solidFill>
              </a:rPr>
              <a:t>www.faubourg.com</a:t>
            </a:r>
            <a:r>
              <a:rPr lang="en-US" sz="1800" b="1" cap="none" spc="0" dirty="0">
                <a:solidFill>
                  <a:srgbClr val="BF2FBC"/>
                </a:solidFill>
              </a:rPr>
              <a:t> </a:t>
            </a:r>
          </a:p>
          <a:p>
            <a:pPr algn="l">
              <a:lnSpc>
                <a:spcPct val="12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559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 descr="Les astuces de Christine Butler&#10;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7052806"/>
              </p:ext>
            </p:extLst>
          </p:nvPr>
        </p:nvGraphicFramePr>
        <p:xfrm>
          <a:off x="4452322" y="478583"/>
          <a:ext cx="7240146" cy="93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61126" y="1557908"/>
            <a:ext cx="6883149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fr-FR" sz="2000" dirty="0"/>
              <a:t>Selon vous, quels ont été </a:t>
            </a:r>
            <a:r>
              <a:rPr lang="fr-FR" sz="2000" b="1" dirty="0"/>
              <a:t>vos plus grands défis </a:t>
            </a:r>
            <a:r>
              <a:rPr lang="fr-FR" sz="2000" dirty="0"/>
              <a:t>depuis la pandémie en matière de ressources humaines?</a:t>
            </a:r>
          </a:p>
          <a:p>
            <a:pPr marL="457200" lvl="0" indent="-457200">
              <a:buFont typeface="+mj-lt"/>
              <a:buAutoNum type="arabicPeriod"/>
            </a:pPr>
            <a:endParaRPr lang="fr-FR" sz="2000" b="1" dirty="0"/>
          </a:p>
          <a:p>
            <a:pPr marL="457200" lvl="0" indent="-457200">
              <a:buFont typeface="+mj-lt"/>
              <a:buAutoNum type="arabicPeriod"/>
            </a:pPr>
            <a:r>
              <a:rPr lang="en-CA" sz="2000" dirty="0"/>
              <a:t>Maintenant que </a:t>
            </a:r>
            <a:r>
              <a:rPr lang="en-CA" sz="2000" dirty="0" err="1"/>
              <a:t>l’économie</a:t>
            </a:r>
            <a:r>
              <a:rPr lang="en-CA" sz="2000" dirty="0"/>
              <a:t> </a:t>
            </a:r>
            <a:r>
              <a:rPr lang="en-CA" sz="2000" dirty="0" err="1"/>
              <a:t>reprend</a:t>
            </a:r>
            <a:r>
              <a:rPr lang="en-CA" sz="2000" dirty="0"/>
              <a:t> et que les restrictions </a:t>
            </a:r>
            <a:r>
              <a:rPr lang="en-CA" sz="2000" dirty="0" err="1"/>
              <a:t>s’assouplissent</a:t>
            </a:r>
            <a:r>
              <a:rPr lang="en-CA" sz="2000" dirty="0"/>
              <a:t>, </a:t>
            </a:r>
            <a:r>
              <a:rPr lang="en-CA" sz="2000" dirty="0" err="1"/>
              <a:t>quels</a:t>
            </a:r>
            <a:r>
              <a:rPr lang="en-CA" sz="2000" dirty="0"/>
              <a:t> </a:t>
            </a:r>
            <a:r>
              <a:rPr lang="en-CA" sz="2000" dirty="0" err="1"/>
              <a:t>moyens</a:t>
            </a:r>
            <a:r>
              <a:rPr lang="en-CA" sz="2000" dirty="0"/>
              <a:t> </a:t>
            </a:r>
            <a:r>
              <a:rPr lang="en-CA" sz="2000" dirty="0" err="1"/>
              <a:t>prenez-vous</a:t>
            </a:r>
            <a:r>
              <a:rPr lang="en-CA" sz="2000" dirty="0"/>
              <a:t> pour </a:t>
            </a:r>
            <a:r>
              <a:rPr lang="en-CA" sz="2000" dirty="0" err="1"/>
              <a:t>trouver</a:t>
            </a:r>
            <a:r>
              <a:rPr lang="en-CA" sz="2000" dirty="0"/>
              <a:t> et surtout </a:t>
            </a:r>
            <a:r>
              <a:rPr lang="en-CA" sz="2000" b="1" dirty="0"/>
              <a:t>conserver </a:t>
            </a:r>
            <a:r>
              <a:rPr lang="en-CA" sz="2000" b="1" dirty="0" err="1"/>
              <a:t>vos</a:t>
            </a:r>
            <a:r>
              <a:rPr lang="en-CA" sz="2000" b="1" dirty="0"/>
              <a:t> employés</a:t>
            </a:r>
            <a:r>
              <a:rPr lang="en-CA" sz="2000" dirty="0"/>
              <a:t>?</a:t>
            </a:r>
            <a:endParaRPr lang="fr-FR" sz="2000" dirty="0"/>
          </a:p>
          <a:p>
            <a:pPr marL="457200" lvl="0" indent="-457200">
              <a:buFont typeface="+mj-lt"/>
              <a:buAutoNum type="arabicPeriod"/>
            </a:pPr>
            <a:endParaRPr lang="fr-FR" sz="2000" b="1" dirty="0"/>
          </a:p>
          <a:p>
            <a:pPr marL="457200" lvl="0" indent="-457200">
              <a:buFont typeface="+mj-lt"/>
              <a:buAutoNum type="arabicPeriod"/>
            </a:pPr>
            <a:r>
              <a:rPr lang="fr-FR" sz="2000" dirty="0"/>
              <a:t>Comment gérez-vous </a:t>
            </a:r>
            <a:r>
              <a:rPr lang="fr-FR" sz="2000" b="1" dirty="0"/>
              <a:t>la sécurité de vos employés </a:t>
            </a:r>
            <a:r>
              <a:rPr lang="fr-FR" sz="2000" dirty="0"/>
              <a:t>et comment restez-vous compétitifs?</a:t>
            </a:r>
          </a:p>
          <a:p>
            <a:pPr marL="457200" lvl="0" indent="-457200">
              <a:buFont typeface="+mj-lt"/>
              <a:buAutoNum type="arabicPeriod"/>
            </a:pPr>
            <a:endParaRPr lang="fr-FR" sz="2000" b="1" dirty="0"/>
          </a:p>
          <a:p>
            <a:pPr marL="457200" lvl="0" indent="-457200">
              <a:buFont typeface="+mj-lt"/>
              <a:buAutoNum type="arabicPeriod"/>
            </a:pPr>
            <a:r>
              <a:rPr lang="fr-FR" sz="2000" dirty="0"/>
              <a:t>Est-ce que vous avez été oblig</a:t>
            </a:r>
            <a:r>
              <a:rPr lang="en-CA" sz="2000" dirty="0"/>
              <a:t>é</a:t>
            </a:r>
            <a:r>
              <a:rPr lang="fr-FR" sz="2000" dirty="0"/>
              <a:t>s de changer vos </a:t>
            </a:r>
            <a:r>
              <a:rPr lang="fr-FR" sz="2000" b="1" dirty="0"/>
              <a:t>habitudes et votre façon de travailler</a:t>
            </a:r>
            <a:r>
              <a:rPr lang="fr-FR" sz="2000" dirty="0"/>
              <a:t>?</a:t>
            </a:r>
          </a:p>
          <a:p>
            <a:pPr marL="457200" lvl="0" indent="-457200">
              <a:buFont typeface="+mj-lt"/>
              <a:buAutoNum type="arabicPeriod"/>
            </a:pPr>
            <a:endParaRPr lang="fr-FR" sz="2000" b="1" dirty="0"/>
          </a:p>
          <a:p>
            <a:pPr lvl="0"/>
            <a:endParaRPr lang="fr-FR" sz="2400" b="1" dirty="0"/>
          </a:p>
          <a:p>
            <a:pPr marL="457200" lvl="0" indent="-457200">
              <a:buFont typeface="+mj-lt"/>
              <a:buAutoNum type="arabicPeriod"/>
            </a:pPr>
            <a:endParaRPr lang="fr-FR" sz="2400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8052D4BA-D83A-4E57-A9AB-7D3428840DC3}"/>
              </a:ext>
            </a:extLst>
          </p:cNvPr>
          <p:cNvSpPr txBox="1">
            <a:spLocks/>
          </p:cNvSpPr>
          <p:nvPr/>
        </p:nvSpPr>
        <p:spPr>
          <a:xfrm>
            <a:off x="390526" y="3592918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</a:rPr>
              <a:t>Les nouveaux défis des ressources humaines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55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 descr="Les astuces de Christine Butler&#10;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1402798"/>
              </p:ext>
            </p:extLst>
          </p:nvPr>
        </p:nvGraphicFramePr>
        <p:xfrm>
          <a:off x="4452322" y="478583"/>
          <a:ext cx="7240146" cy="93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61126" y="1557908"/>
            <a:ext cx="7307202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fr-CA" sz="2400" b="1" dirty="0"/>
              <a:t>Exercez un leadership collaboratif </a:t>
            </a:r>
            <a:r>
              <a:rPr lang="fr-CA" sz="2400" dirty="0"/>
              <a:t>: Impliquez vos employés dans la réalisation de l’objectif visé et invitez-les à la cocréation.</a:t>
            </a:r>
          </a:p>
          <a:p>
            <a:pPr marL="457200" lvl="0" indent="-457200">
              <a:buAutoNum type="arabicPeriod"/>
            </a:pPr>
            <a:endParaRPr lang="fr-CA" sz="2400" dirty="0"/>
          </a:p>
          <a:p>
            <a:pPr marL="457200" lvl="0" indent="-457200">
              <a:buAutoNum type="arabicPeriod"/>
            </a:pPr>
            <a:r>
              <a:rPr lang="fr-CA" sz="2400" b="1" dirty="0"/>
              <a:t>Soyez authentique et transparent </a:t>
            </a:r>
            <a:r>
              <a:rPr lang="fr-CA" sz="2400" dirty="0"/>
              <a:t>: Soyez fidèle à vous-même avec vos vulnérabilités, vos forces et vos valeurs. Cela contribuera au ralliement, à la cohésion et à l’engagement.</a:t>
            </a:r>
          </a:p>
          <a:p>
            <a:pPr marL="457200" lvl="0" indent="-457200">
              <a:buAutoNum type="arabicPeriod"/>
            </a:pPr>
            <a:endParaRPr lang="fr-CA" sz="2400" dirty="0"/>
          </a:p>
          <a:p>
            <a:pPr marL="457200" lvl="0" indent="-457200">
              <a:buAutoNum type="arabicPeriod"/>
            </a:pPr>
            <a:r>
              <a:rPr lang="fr-CA" sz="2400" b="1" i="1" dirty="0"/>
              <a:t>« Empowerment »</a:t>
            </a:r>
            <a:r>
              <a:rPr lang="fr-CA" sz="2400" b="1" dirty="0"/>
              <a:t> de vos employés </a:t>
            </a:r>
            <a:r>
              <a:rPr lang="fr-CA" sz="2400" dirty="0"/>
              <a:t>: Assurez-vous de donner aux employés un certain degré d'autonomie et de responsabilité pour la prise de décision dans leur travail quotidien.</a:t>
            </a:r>
            <a:endParaRPr lang="fr-FR" sz="2400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8052D4BA-D83A-4E57-A9AB-7D3428840DC3}"/>
              </a:ext>
            </a:extLst>
          </p:cNvPr>
          <p:cNvSpPr txBox="1">
            <a:spLocks/>
          </p:cNvSpPr>
          <p:nvPr/>
        </p:nvSpPr>
        <p:spPr>
          <a:xfrm>
            <a:off x="390526" y="3592918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</a:rPr>
              <a:t>Les nouveaux défis des ressources humaines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134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 descr="Les astuces de Christine Butler&#10;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9432701"/>
              </p:ext>
            </p:extLst>
          </p:nvPr>
        </p:nvGraphicFramePr>
        <p:xfrm>
          <a:off x="4452322" y="478583"/>
          <a:ext cx="7240146" cy="93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61126" y="1557908"/>
            <a:ext cx="7307202" cy="5280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AutoNum type="arabicPeriod"/>
            </a:pPr>
            <a:r>
              <a:rPr lang="fr-C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Résonance</a:t>
            </a:r>
            <a:r>
              <a:rPr lang="fr-C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Développez votre « people leadership » et votre résonance émotionnelle.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AutoNum type="arabicPeriod"/>
            </a:pPr>
            <a:endParaRPr lang="fr-CA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AutoNum type="arabicPeriod"/>
            </a:pPr>
            <a:r>
              <a:rPr lang="fr-C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Transcendance</a:t>
            </a:r>
            <a:r>
              <a:rPr lang="fr-C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Soyez clair sur la raison d'être (but) de votre organisme et comment cela impacte vos partenaires, collaborateurs et leaders.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AutoNum type="arabicPeriod"/>
            </a:pPr>
            <a:endParaRPr lang="fr-CA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AutoNum type="arabicPeriod"/>
            </a:pPr>
            <a:r>
              <a:rPr lang="fr-C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Intentionnalité</a:t>
            </a:r>
            <a:r>
              <a:rPr lang="fr-C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Orientation vers le futur : identifiez les opportunités du monde de demain et développez les attributs, talents et capacités requis pour rester pertinent.</a:t>
            </a:r>
            <a:endParaRPr lang="fr-CA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fr-FR" sz="2400" b="1" dirty="0"/>
          </a:p>
          <a:p>
            <a:pPr marL="457200" lvl="0" indent="-457200">
              <a:buFont typeface="+mj-lt"/>
              <a:buAutoNum type="arabicPeriod"/>
            </a:pPr>
            <a:endParaRPr lang="fr-FR" sz="2400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8052D4BA-D83A-4E57-A9AB-7D3428840DC3}"/>
              </a:ext>
            </a:extLst>
          </p:cNvPr>
          <p:cNvSpPr txBox="1">
            <a:spLocks/>
          </p:cNvSpPr>
          <p:nvPr/>
        </p:nvSpPr>
        <p:spPr>
          <a:xfrm>
            <a:off x="390526" y="3592918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</a:rPr>
              <a:t>Les nouveaux défis des ressources humaines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64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 descr="Les astuces de Christine Butler&#10;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2797501"/>
              </p:ext>
            </p:extLst>
          </p:nvPr>
        </p:nvGraphicFramePr>
        <p:xfrm>
          <a:off x="4452322" y="478583"/>
          <a:ext cx="7240146" cy="93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343400" y="1123950"/>
            <a:ext cx="7349068" cy="64660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</a:pPr>
            <a:r>
              <a:rPr lang="fr-CA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Mobilité francophone : </a:t>
            </a:r>
            <a:r>
              <a:rPr lang="fr-C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Facilitez vos démarches d’immigration pour recruter vos travailleurs temporaires et retenir votre personnel qualifié en soutenant leur demande de résidence permanente.</a:t>
            </a:r>
          </a:p>
          <a:p>
            <a:pPr marL="457200">
              <a:lnSpc>
                <a:spcPct val="107000"/>
              </a:lnSpc>
            </a:pPr>
            <a:endParaRPr lang="fr-CA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</a:pPr>
            <a:r>
              <a:rPr lang="fr-CA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Adaptabilité &amp; flexibilité : </a:t>
            </a:r>
            <a:r>
              <a:rPr lang="fr-C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L’expérience canadienne est une exigence qu’il faudra sans doute redéfinir en termes d’évaluation de la compétence de vos futurs employés, lors de la phase de recrutement.</a:t>
            </a:r>
          </a:p>
          <a:p>
            <a:pPr marL="457200">
              <a:lnSpc>
                <a:spcPct val="107000"/>
              </a:lnSpc>
            </a:pPr>
            <a:endParaRPr lang="fr-CA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fr-CA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fr-C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fr-CA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Diversité &amp; Inclusion </a:t>
            </a:r>
            <a:r>
              <a:rPr lang="fr-C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Osez recruter à l’international vos talents et prévoir une phase d’adaptation, de mentorat et d’accompagnement au sein de votre entreprise.</a:t>
            </a:r>
          </a:p>
          <a:p>
            <a:pPr marL="457200" lvl="0" indent="-457200">
              <a:buFont typeface="+mj-lt"/>
              <a:buAutoNum type="arabicPeriod"/>
            </a:pPr>
            <a:endParaRPr lang="fr-FR" sz="2400" b="1" dirty="0"/>
          </a:p>
          <a:p>
            <a:pPr marL="457200" lvl="0" indent="-457200">
              <a:buFont typeface="+mj-lt"/>
              <a:buAutoNum type="arabicPeriod"/>
            </a:pPr>
            <a:endParaRPr lang="fr-FR" sz="2400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8052D4BA-D83A-4E57-A9AB-7D3428840DC3}"/>
              </a:ext>
            </a:extLst>
          </p:cNvPr>
          <p:cNvSpPr txBox="1">
            <a:spLocks/>
          </p:cNvSpPr>
          <p:nvPr/>
        </p:nvSpPr>
        <p:spPr>
          <a:xfrm>
            <a:off x="390526" y="3592918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</a:rPr>
              <a:t>Les nouveaux défis des ressources humaines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935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 descr="Les astuces de Christine Butler&#10;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866031"/>
              </p:ext>
            </p:extLst>
          </p:nvPr>
        </p:nvGraphicFramePr>
        <p:xfrm>
          <a:off x="4452322" y="478583"/>
          <a:ext cx="7240146" cy="93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61126" y="1557908"/>
            <a:ext cx="730720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obtient un meilleur rendement des employés lorsqu’ils sont motivés !</a:t>
            </a:r>
          </a:p>
          <a:p>
            <a:endParaRPr lang="fr-CA" sz="2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fr-C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Retirez le </a:t>
            </a:r>
            <a:r>
              <a:rPr lang="fr-C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stress</a:t>
            </a:r>
            <a:r>
              <a:rPr lang="fr-C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dans leur environnement de    travail.</a:t>
            </a:r>
          </a:p>
          <a:p>
            <a:pPr marL="342900" indent="-342900">
              <a:buAutoNum type="arabicPeriod"/>
            </a:pPr>
            <a:endParaRPr lang="fr-CA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AutoNum type="arabicPeriod" startAt="2"/>
            </a:pPr>
            <a:r>
              <a:rPr lang="fr-C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Apportez de la </a:t>
            </a:r>
            <a:r>
              <a:rPr lang="fr-C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flexibilité</a:t>
            </a:r>
            <a:r>
              <a:rPr lang="fr-C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tant que possible. </a:t>
            </a:r>
          </a:p>
          <a:p>
            <a:pPr marL="342900" indent="-342900">
              <a:buAutoNum type="arabicPeriod" startAt="2"/>
            </a:pPr>
            <a:endParaRPr lang="fr-CA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C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  Évitez la </a:t>
            </a:r>
            <a:r>
              <a:rPr lang="fr-C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routine</a:t>
            </a:r>
            <a:r>
              <a:rPr lang="fr-C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 </a:t>
            </a:r>
            <a:endParaRPr lang="fr-CA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CA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fr-CA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/>
            <a:endParaRPr lang="fr-FR" sz="2400" b="1" dirty="0"/>
          </a:p>
          <a:p>
            <a:pPr marL="457200" lvl="0" indent="-457200">
              <a:buFont typeface="+mj-lt"/>
              <a:buAutoNum type="arabicPeriod"/>
            </a:pPr>
            <a:endParaRPr lang="fr-FR" sz="2400" dirty="0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8052D4BA-D83A-4E57-A9AB-7D3428840DC3}"/>
              </a:ext>
            </a:extLst>
          </p:cNvPr>
          <p:cNvSpPr txBox="1">
            <a:spLocks/>
          </p:cNvSpPr>
          <p:nvPr/>
        </p:nvSpPr>
        <p:spPr>
          <a:xfrm>
            <a:off x="390526" y="3592918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</a:rPr>
              <a:t>Les nouveaux défis des ressources humaines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28573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4139</TotalTime>
  <Words>748</Words>
  <Application>Microsoft Office PowerPoint</Application>
  <PresentationFormat>Widescreen</PresentationFormat>
  <Paragraphs>97</Paragraphs>
  <Slides>12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Avenir Next LT Pro</vt:lpstr>
      <vt:lpstr>Calibri</vt:lpstr>
      <vt:lpstr>GradientRiseVTI</vt:lpstr>
      <vt:lpstr>PANEL#6  LES NOUVEAUX DÉFIS DES RESSOURCES HUMAINES</vt:lpstr>
      <vt:lpstr>PowerPoint Presentation</vt:lpstr>
      <vt:lpstr>Un grand merci à nos partenaires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Gaëtan Mourmant</dc:creator>
  <cp:lastModifiedBy>Louise Turgeon</cp:lastModifiedBy>
  <cp:revision>92</cp:revision>
  <dcterms:created xsi:type="dcterms:W3CDTF">2021-03-18T23:27:37Z</dcterms:created>
  <dcterms:modified xsi:type="dcterms:W3CDTF">2021-11-16T01:36:26Z</dcterms:modified>
</cp:coreProperties>
</file>