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7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8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9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0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73" r:id="rId2"/>
    <p:sldId id="274" r:id="rId3"/>
    <p:sldId id="291" r:id="rId4"/>
    <p:sldId id="264" r:id="rId5"/>
    <p:sldId id="292" r:id="rId6"/>
    <p:sldId id="298" r:id="rId7"/>
    <p:sldId id="297" r:id="rId8"/>
    <p:sldId id="299" r:id="rId9"/>
    <p:sldId id="300" r:id="rId10"/>
    <p:sldId id="277" r:id="rId11"/>
    <p:sldId id="278" r:id="rId12"/>
    <p:sldId id="281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FBC"/>
    <a:srgbClr val="17E0F3"/>
    <a:srgbClr val="EAA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 sz="1600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 sz="1600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1. Stratégies inspirantes 	En relecture (site)</a:t>
          </a:r>
          <a:b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2. Transition numérique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18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 sz="1600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 sz="1600"/>
        </a:p>
      </dgm:t>
    </dgm:pt>
    <dgm:pt modelId="{B1D5FB47-1B45-4724-9934-EA8AE4EE53C1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3. Santé mentale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</dgm:t>
    </dgm:pt>
    <dgm:pt modelId="{0ADA9E86-AB74-4E6B-A720-B02183264668}" type="parTrans" cxnId="{9C2F7B5F-82DD-47E8-80E6-F6115B7AA09D}">
      <dgm:prSet/>
      <dgm:spPr/>
      <dgm:t>
        <a:bodyPr/>
        <a:lstStyle/>
        <a:p>
          <a:endParaRPr lang="en-US" sz="1600"/>
        </a:p>
      </dgm:t>
    </dgm:pt>
    <dgm:pt modelId="{9109DAFC-2B30-4EEA-A67C-326D9EC3F625}" type="sibTrans" cxnId="{9C2F7B5F-82DD-47E8-80E6-F6115B7AA09D}">
      <dgm:prSet/>
      <dgm:spPr/>
      <dgm:t>
        <a:bodyPr/>
        <a:lstStyle/>
        <a:p>
          <a:endParaRPr lang="en-US" sz="1600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6. Ressources humaines</a:t>
          </a:r>
          <a:r>
            <a:rPr lang="fr-FR" sz="2000" b="1" kern="1200" noProof="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rPr>
            <a:t>	</a:t>
          </a:r>
          <a:r>
            <a:rPr lang="fr-FR" sz="20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En relecture (site)</a:t>
          </a:r>
          <a:endParaRPr lang="fr-FR" sz="2000" kern="1200" noProof="0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 sz="1600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 sz="1600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7. Conseils légaux</a:t>
          </a: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En relecture (site)</a:t>
          </a:r>
          <a:endParaRPr lang="fr-FR" sz="1800" kern="1200" noProof="0" dirty="0">
            <a:solidFill>
              <a:srgbClr val="BF2FBC"/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 sz="1600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 sz="1600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8. Environnement et </a:t>
          </a:r>
          <a:b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</a:b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     énergies renouvelables	En relecture (site)</a:t>
          </a:r>
          <a:endParaRPr lang="fr-FR" sz="18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 sz="1600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 sz="1600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400" b="1" kern="1200" noProof="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rPr>
            <a:t>9. Investissements	Aujourd’hui</a:t>
          </a:r>
          <a:endParaRPr lang="fr-FR" sz="2400" kern="1200" noProof="0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 sz="1600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 sz="1600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5. Immobilier	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 sz="1600"/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 sz="1600"/>
        </a:p>
      </dgm:t>
    </dgm:pt>
    <dgm:pt modelId="{2C8C7140-3C3F-44DE-A1D0-CA6914405A5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</a:rPr>
            <a:t>4. Economie                                                   	En relecture (site)</a:t>
          </a:r>
        </a:p>
      </dgm:t>
    </dgm:pt>
    <dgm:pt modelId="{21F3CD60-3FBC-4870-B0BA-5B706582A6ED}" type="parTrans" cxnId="{11268B10-9E5D-42EB-B8B6-21E1AEF01111}">
      <dgm:prSet/>
      <dgm:spPr/>
      <dgm:t>
        <a:bodyPr/>
        <a:lstStyle/>
        <a:p>
          <a:endParaRPr lang="en-US"/>
        </a:p>
      </dgm:t>
    </dgm:pt>
    <dgm:pt modelId="{B00054E4-DE01-47E8-AC21-D73D67E118D0}" type="sibTrans" cxnId="{11268B10-9E5D-42EB-B8B6-21E1AEF01111}">
      <dgm:prSet/>
      <dgm:spPr/>
      <dgm:t>
        <a:bodyPr/>
        <a:lstStyle/>
        <a:p>
          <a:endParaRPr lang="en-US"/>
        </a:p>
      </dgm:t>
    </dgm:pt>
    <dgm:pt modelId="{813F4303-9A7B-405A-92F1-86774554CE0B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10. Communication et marketing	20 avril/22</a:t>
          </a:r>
          <a:endParaRPr lang="fr-FR" sz="1800" kern="1200" noProof="0" dirty="0">
            <a:solidFill>
              <a:srgbClr val="BF2FBC"/>
            </a:solidFill>
          </a:endParaRPr>
        </a:p>
      </dgm:t>
    </dgm:pt>
    <dgm:pt modelId="{45A2AE1D-EE32-48F8-8AC2-5F1EE92D271E}" type="parTrans" cxnId="{A9E293E8-7D5E-4364-817F-F4718A0900BF}">
      <dgm:prSet/>
      <dgm:spPr/>
      <dgm:t>
        <a:bodyPr/>
        <a:lstStyle/>
        <a:p>
          <a:endParaRPr lang="fr-CA"/>
        </a:p>
      </dgm:t>
    </dgm:pt>
    <dgm:pt modelId="{3F97FBAA-BBFF-4211-A6F1-49AA14113BF9}" type="sibTrans" cxnId="{A9E293E8-7D5E-4364-817F-F4718A0900BF}">
      <dgm:prSet/>
      <dgm:spPr/>
      <dgm:t>
        <a:bodyPr/>
        <a:lstStyle/>
        <a:p>
          <a:endParaRPr lang="fr-CA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63438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D79DE40E-E36B-4EF9-887E-C64B8175DA60}" type="presOf" srcId="{2C8C7140-3C3F-44DE-A1D0-CA6914405A5E}" destId="{47FF34DC-E938-4E1C-A4A2-A872FED08114}" srcOrd="0" destOrd="2" presId="urn:microsoft.com/office/officeart/2005/8/layout/vList2"/>
    <dgm:cxn modelId="{11268B10-9E5D-42EB-B8B6-21E1AEF01111}" srcId="{C590420E-28C9-41F5-882B-DBAA2CD20E7E}" destId="{2C8C7140-3C3F-44DE-A1D0-CA6914405A5E}" srcOrd="2" destOrd="0" parTransId="{21F3CD60-3FBC-4870-B0BA-5B706582A6ED}" sibTransId="{B00054E4-DE01-47E8-AC21-D73D67E118D0}"/>
    <dgm:cxn modelId="{3DA16521-C539-43A1-8C42-30B58370670E}" srcId="{C590420E-28C9-41F5-882B-DBAA2CD20E7E}" destId="{92822BE1-00B5-442C-997F-379F37C0FC0E}" srcOrd="5" destOrd="0" parTransId="{FC51E9F8-8419-4CA7-B614-DB477CA3FEE7}" sibTransId="{4A44DC43-7357-47E0-AF63-1C816FF1F4B6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9C2F7B5F-82DD-47E8-80E6-F6115B7AA09D}" srcId="{C590420E-28C9-41F5-882B-DBAA2CD20E7E}" destId="{B1D5FB47-1B45-4724-9934-EA8AE4EE53C1}" srcOrd="1" destOrd="0" parTransId="{0ADA9E86-AB74-4E6B-A720-B02183264668}" sibTransId="{9109DAFC-2B30-4EEA-A67C-326D9EC3F625}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1C1DAA46-F0AB-42A1-9D84-99046371C69A}" type="presOf" srcId="{B1D5FB47-1B45-4724-9934-EA8AE4EE53C1}" destId="{47FF34DC-E938-4E1C-A4A2-A872FED08114}" srcOrd="0" destOrd="1" presId="urn:microsoft.com/office/officeart/2005/8/layout/vList2"/>
    <dgm:cxn modelId="{0D364451-230A-4F61-A559-48D94A3E371C}" srcId="{C590420E-28C9-41F5-882B-DBAA2CD20E7E}" destId="{4FAFBFB1-B92F-4818-94C9-6D1502F73BE5}" srcOrd="4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6" presId="urn:microsoft.com/office/officeart/2005/8/layout/vList2"/>
    <dgm:cxn modelId="{10F8F456-25F6-4BC6-977B-5639737574E5}" type="presOf" srcId="{813F4303-9A7B-405A-92F1-86774554CE0B}" destId="{47FF34DC-E938-4E1C-A4A2-A872FED08114}" srcOrd="0" destOrd="8" presId="urn:microsoft.com/office/officeart/2005/8/layout/vList2"/>
    <dgm:cxn modelId="{5E3F227F-70AA-4EFA-8C06-92E04400D7A2}" type="presOf" srcId="{73A6B060-27A4-4A24-867E-C49F63C073D6}" destId="{47FF34DC-E938-4E1C-A4A2-A872FED08114}" srcOrd="0" destOrd="7" presId="urn:microsoft.com/office/officeart/2005/8/layout/vList2"/>
    <dgm:cxn modelId="{466BA482-990A-40B7-B5E4-CD216C04962B}" srcId="{C590420E-28C9-41F5-882B-DBAA2CD20E7E}" destId="{8A207C97-E7A1-42A6-9653-39BC27BAEA2C}" srcOrd="3" destOrd="0" parTransId="{6F430443-6918-4BFA-88D9-6058C60C48C4}" sibTransId="{7F702627-87F9-4762-A223-D23BF9E4371B}"/>
    <dgm:cxn modelId="{FE9D3DB7-5408-4EBD-828C-3CCFF771C22B}" srcId="{C590420E-28C9-41F5-882B-DBAA2CD20E7E}" destId="{335BDA9A-9D6B-48A9-B2EC-FBB4EE5DFFA5}" srcOrd="6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7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3" presId="urn:microsoft.com/office/officeart/2005/8/layout/vList2"/>
    <dgm:cxn modelId="{6F21DDD0-351D-42A6-899C-8E6CF6FF942C}" type="presOf" srcId="{92822BE1-00B5-442C-997F-379F37C0FC0E}" destId="{47FF34DC-E938-4E1C-A4A2-A872FED08114}" srcOrd="0" destOrd="5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A9E293E8-7D5E-4364-817F-F4718A0900BF}" srcId="{C590420E-28C9-41F5-882B-DBAA2CD20E7E}" destId="{813F4303-9A7B-405A-92F1-86774554CE0B}" srcOrd="8" destOrd="0" parTransId="{45A2AE1D-EE32-48F8-8AC2-5F1EE92D271E}" sibTransId="{3F97FBAA-BBFF-4211-A6F1-49AA14113BF9}"/>
    <dgm:cxn modelId="{36127AEA-4920-45CD-B0C2-E02F811FA773}" type="presOf" srcId="{4FAFBFB1-B92F-4818-94C9-6D1502F73BE5}" destId="{47FF34DC-E938-4E1C-A4A2-A872FED08114}" srcOrd="0" destOrd="4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Allocation des Actifs 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(Michel Matifat)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314582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7 préjugés qui gèrent 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l’investissement émotionnel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468765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Michel Barbe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Suzanne Jacob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Michel Matifat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 &amp; Evènements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400" b="1" kern="1200" noProof="0" dirty="0">
              <a:solidFill>
                <a:srgbClr val="BF2F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Communication et marketing		 20 avril/22</a:t>
          </a:r>
          <a:endParaRPr lang="fr-FR" sz="2400" b="1" kern="1200" noProof="0" dirty="0">
            <a:solidFill>
              <a:srgbClr val="92248E">
                <a:lumMod val="40000"/>
                <a:lumOff val="6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venir Next LT Pro"/>
            <a:ea typeface="+mn-ea"/>
            <a:cs typeface="+mn-cs"/>
          </a:endParaRP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Croitre avec votre image de marque		 20 juillet/22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Nouvelles tendances technologiques		 21 sept/22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Motivation de vos équipes à distance		 19 octobre/22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Se recentrer, se réinventer et aller de l’avant 	 14 déc./22</a:t>
          </a: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/>
        </a:p>
      </dgm:t>
    </dgm:pt>
    <dgm:pt modelId="{130952BC-3B3C-40A8-98A5-09403C4DE450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Les effets de leviers de la francophonie	 22 juin/22</a:t>
          </a:r>
        </a:p>
      </dgm:t>
    </dgm:pt>
    <dgm:pt modelId="{6EA2D4B4-625D-4A57-AA49-C8170D50994A}" type="parTrans" cxnId="{76884BB4-F964-409B-8B2A-EB513D426862}">
      <dgm:prSet/>
      <dgm:spPr/>
      <dgm:t>
        <a:bodyPr/>
        <a:lstStyle/>
        <a:p>
          <a:endParaRPr lang="en-US"/>
        </a:p>
      </dgm:t>
    </dgm:pt>
    <dgm:pt modelId="{3EAE01A6-F447-48C4-90DB-A28E78BC91A0}" type="sibTrans" cxnId="{76884BB4-F964-409B-8B2A-EB513D426862}">
      <dgm:prSet/>
      <dgm:spPr/>
      <dgm:t>
        <a:bodyPr/>
        <a:lstStyle/>
        <a:p>
          <a:endParaRPr lang="en-US"/>
        </a:p>
      </dgm:t>
    </dgm:pt>
    <dgm:pt modelId="{94436B22-C261-4C7C-A746-0C364A9E60E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0070C0"/>
              </a:solidFill>
              <a:latin typeface="Avenir Next LT Pro"/>
              <a:ea typeface="+mn-ea"/>
              <a:cs typeface="+mn-cs"/>
            </a:rPr>
            <a:t>* Gala de la palme bleue 2022 *	</a:t>
          </a: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	 </a:t>
          </a:r>
          <a:r>
            <a:rPr lang="fr-FR" sz="2000" b="1" kern="1200" noProof="0" dirty="0">
              <a:solidFill>
                <a:srgbClr val="0070C0"/>
              </a:solidFill>
              <a:latin typeface="Avenir Next LT Pro"/>
              <a:ea typeface="+mn-ea"/>
              <a:cs typeface="+mn-cs"/>
            </a:rPr>
            <a:t>25 mai/22</a:t>
          </a:r>
        </a:p>
      </dgm:t>
    </dgm:pt>
    <dgm:pt modelId="{D7C8527B-D057-45B8-89B3-B133442C66D7}" type="parTrans" cxnId="{311C3841-DE21-47F4-8473-29CA75897332}">
      <dgm:prSet/>
      <dgm:spPr/>
      <dgm:t>
        <a:bodyPr/>
        <a:lstStyle/>
        <a:p>
          <a:endParaRPr lang="fr-CA"/>
        </a:p>
      </dgm:t>
    </dgm:pt>
    <dgm:pt modelId="{E1ED7422-CE3C-4351-BFA4-02D5D35BC1CD}" type="sibTrans" cxnId="{311C3841-DE21-47F4-8473-29CA75897332}">
      <dgm:prSet/>
      <dgm:spPr/>
      <dgm:t>
        <a:bodyPr/>
        <a:lstStyle/>
        <a:p>
          <a:endParaRPr lang="fr-CA"/>
        </a:p>
      </dgm:t>
    </dgm:pt>
    <dgm:pt modelId="{7C17DE87-01B3-4E5E-98BD-4BCEB782B503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Méthodes infaillibles « Elevator Pitch »	 18 janvier/23</a:t>
          </a:r>
        </a:p>
      </dgm:t>
    </dgm:pt>
    <dgm:pt modelId="{1A2D80A5-CC3C-4932-B60D-125502F13BE5}" type="parTrans" cxnId="{A1957768-3992-4114-962B-C4E65411ABB6}">
      <dgm:prSet/>
      <dgm:spPr/>
      <dgm:t>
        <a:bodyPr/>
        <a:lstStyle/>
        <a:p>
          <a:endParaRPr lang="fr-CA"/>
        </a:p>
      </dgm:t>
    </dgm:pt>
    <dgm:pt modelId="{4C9D1148-5968-4AF7-83B7-2C76535CCBAA}" type="sibTrans" cxnId="{A1957768-3992-4114-962B-C4E65411ABB6}">
      <dgm:prSet/>
      <dgm:spPr/>
      <dgm:t>
        <a:bodyPr/>
        <a:lstStyle/>
        <a:p>
          <a:endParaRPr lang="fr-CA"/>
        </a:p>
      </dgm:t>
    </dgm:pt>
    <dgm:pt modelId="{C152FFB6-8C13-4E71-909B-48BC48A5E1B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Bonjour Business: Environnement et affaires     9 nov./22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</dgm:t>
    </dgm:pt>
    <dgm:pt modelId="{6A520B4D-F9B7-4ECD-9F5F-A5683A8227FD}" type="parTrans" cxnId="{B8D99488-0EF8-46DC-9E07-D6A9D3F4B22F}">
      <dgm:prSet/>
      <dgm:spPr/>
      <dgm:t>
        <a:bodyPr/>
        <a:lstStyle/>
        <a:p>
          <a:endParaRPr lang="fr-CA"/>
        </a:p>
      </dgm:t>
    </dgm:pt>
    <dgm:pt modelId="{6894536D-C1F8-41BD-8824-4B8BB328F1F2}" type="sibTrans" cxnId="{B8D99488-0EF8-46DC-9E07-D6A9D3F4B22F}">
      <dgm:prSet/>
      <dgm:spPr/>
      <dgm:t>
        <a:bodyPr/>
        <a:lstStyle/>
        <a:p>
          <a:endParaRPr lang="fr-CA"/>
        </a:p>
      </dgm:t>
    </dgm:pt>
    <dgm:pt modelId="{4C066F82-6C3E-47B3-8145-C0C3DC692667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Organisation et planification		 15 février/23</a:t>
          </a:r>
        </a:p>
      </dgm:t>
    </dgm:pt>
    <dgm:pt modelId="{1AF2D63A-3010-4F06-B8BB-5858D108CD6A}" type="parTrans" cxnId="{B937E773-33F6-4283-BA14-B8F66B6F88AA}">
      <dgm:prSet/>
      <dgm:spPr/>
      <dgm:t>
        <a:bodyPr/>
        <a:lstStyle/>
        <a:p>
          <a:endParaRPr lang="fr-CA"/>
        </a:p>
      </dgm:t>
    </dgm:pt>
    <dgm:pt modelId="{D24407A2-B62D-44E0-84D0-23409F2CB349}" type="sibTrans" cxnId="{B937E773-33F6-4283-BA14-B8F66B6F88AA}">
      <dgm:prSet/>
      <dgm:spPr/>
      <dgm:t>
        <a:bodyPr/>
        <a:lstStyle/>
        <a:p>
          <a:endParaRPr lang="fr-CA"/>
        </a:p>
      </dgm:t>
    </dgm:pt>
    <dgm:pt modelId="{55AC074C-FF86-404D-9AB2-EE53BA79FE91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Créer des effets de leviers avec les médias	 15 mars/23</a:t>
          </a:r>
        </a:p>
      </dgm:t>
    </dgm:pt>
    <dgm:pt modelId="{9A5A3FDA-F8E4-4274-97F0-646991ED8391}" type="parTrans" cxnId="{3BB2914C-7D32-4E12-A9EA-C97878B3D845}">
      <dgm:prSet/>
      <dgm:spPr/>
      <dgm:t>
        <a:bodyPr/>
        <a:lstStyle/>
        <a:p>
          <a:endParaRPr lang="fr-CA"/>
        </a:p>
      </dgm:t>
    </dgm:pt>
    <dgm:pt modelId="{116B19CE-4293-47EC-B558-7C4E463E25AB}" type="sibTrans" cxnId="{3BB2914C-7D32-4E12-A9EA-C97878B3D845}">
      <dgm:prSet/>
      <dgm:spPr/>
      <dgm:t>
        <a:bodyPr/>
        <a:lstStyle/>
        <a:p>
          <a:endParaRPr lang="fr-CA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72753" custLinFactNeighborX="-244" custLinFactNeighborY="-7984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13669">
        <dgm:presLayoutVars>
          <dgm:bulletEnabled val="1"/>
        </dgm:presLayoutVars>
      </dgm:prSet>
      <dgm:spPr/>
    </dgm:pt>
  </dgm:ptLst>
  <dgm:cxnLst>
    <dgm:cxn modelId="{BAD41B01-0AFB-4FAF-B4C1-AF4FFBE5BB5F}" type="presOf" srcId="{4C066F82-6C3E-47B3-8145-C0C3DC692667}" destId="{47FF34DC-E938-4E1C-A4A2-A872FED08114}" srcOrd="0" destOrd="9" presId="urn:microsoft.com/office/officeart/2005/8/layout/vList2"/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F9A4910-90E0-4FB9-BC51-8428380B90A6}" type="presOf" srcId="{94436B22-C261-4C7C-A746-0C364A9E60EE}" destId="{47FF34DC-E938-4E1C-A4A2-A872FED08114}" srcOrd="0" destOrd="1" presId="urn:microsoft.com/office/officeart/2005/8/layout/vList2"/>
    <dgm:cxn modelId="{04C7ED1D-BA01-4440-A1E6-D278CEE6BC96}" srcId="{C590420E-28C9-41F5-882B-DBAA2CD20E7E}" destId="{BEFA1F0A-2FBF-43BD-BFEB-4E384601188E}" srcOrd="3" destOrd="0" parTransId="{DAED7253-8D97-446E-BF7F-29A959647EE1}" sibTransId="{79B05F5D-995E-4AAF-9C42-4D7B485819A4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311C3841-DE21-47F4-8473-29CA75897332}" srcId="{C590420E-28C9-41F5-882B-DBAA2CD20E7E}" destId="{94436B22-C261-4C7C-A746-0C364A9E60EE}" srcOrd="1" destOrd="0" parTransId="{D7C8527B-D057-45B8-89B3-B133442C66D7}" sibTransId="{E1ED7422-CE3C-4351-BFA4-02D5D35BC1CD}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4BDF4647-0BA7-4C7D-A427-0F5104588895}" type="presOf" srcId="{C152FFB6-8C13-4E71-909B-48BC48A5E1B8}" destId="{47FF34DC-E938-4E1C-A4A2-A872FED08114}" srcOrd="0" destOrd="6" presId="urn:microsoft.com/office/officeart/2005/8/layout/vList2"/>
    <dgm:cxn modelId="{A1957768-3992-4114-962B-C4E65411ABB6}" srcId="{C590420E-28C9-41F5-882B-DBAA2CD20E7E}" destId="{7C17DE87-01B3-4E5E-98BD-4BCEB782B503}" srcOrd="8" destOrd="0" parTransId="{1A2D80A5-CC3C-4932-B60D-125502F13BE5}" sibTransId="{4C9D1148-5968-4AF7-83B7-2C76535CCBAA}"/>
    <dgm:cxn modelId="{3BB2914C-7D32-4E12-A9EA-C97878B3D845}" srcId="{C590420E-28C9-41F5-882B-DBAA2CD20E7E}" destId="{55AC074C-FF86-404D-9AB2-EE53BA79FE91}" srcOrd="10" destOrd="0" parTransId="{9A5A3FDA-F8E4-4274-97F0-646991ED8391}" sibTransId="{116B19CE-4293-47EC-B558-7C4E463E25AB}"/>
    <dgm:cxn modelId="{0D364451-230A-4F61-A559-48D94A3E371C}" srcId="{C590420E-28C9-41F5-882B-DBAA2CD20E7E}" destId="{4FAFBFB1-B92F-4818-94C9-6D1502F73BE5}" srcOrd="5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7" presId="urn:microsoft.com/office/officeart/2005/8/layout/vList2"/>
    <dgm:cxn modelId="{208F2652-AFCF-49A0-9A63-D63F5D8AD56B}" type="presOf" srcId="{7C17DE87-01B3-4E5E-98BD-4BCEB782B503}" destId="{47FF34DC-E938-4E1C-A4A2-A872FED08114}" srcOrd="0" destOrd="8" presId="urn:microsoft.com/office/officeart/2005/8/layout/vList2"/>
    <dgm:cxn modelId="{B937E773-33F6-4283-BA14-B8F66B6F88AA}" srcId="{C590420E-28C9-41F5-882B-DBAA2CD20E7E}" destId="{4C066F82-6C3E-47B3-8145-C0C3DC692667}" srcOrd="9" destOrd="0" parTransId="{1AF2D63A-3010-4F06-B8BB-5858D108CD6A}" sibTransId="{D24407A2-B62D-44E0-84D0-23409F2CB349}"/>
    <dgm:cxn modelId="{466BA482-990A-40B7-B5E4-CD216C04962B}" srcId="{C590420E-28C9-41F5-882B-DBAA2CD20E7E}" destId="{8A207C97-E7A1-42A6-9653-39BC27BAEA2C}" srcOrd="4" destOrd="0" parTransId="{6F430443-6918-4BFA-88D9-6058C60C48C4}" sibTransId="{7F702627-87F9-4762-A223-D23BF9E4371B}"/>
    <dgm:cxn modelId="{B8D99488-0EF8-46DC-9E07-D6A9D3F4B22F}" srcId="{C590420E-28C9-41F5-882B-DBAA2CD20E7E}" destId="{C152FFB6-8C13-4E71-909B-48BC48A5E1B8}" srcOrd="6" destOrd="0" parTransId="{6A520B4D-F9B7-4ECD-9F5F-A5683A8227FD}" sibTransId="{6894536D-C1F8-41BD-8824-4B8BB328F1F2}"/>
    <dgm:cxn modelId="{2CBB3589-4849-46C6-A0DD-CD9617BCD9D7}" type="presOf" srcId="{BEFA1F0A-2FBF-43BD-BFEB-4E384601188E}" destId="{47FF34DC-E938-4E1C-A4A2-A872FED08114}" srcOrd="0" destOrd="3" presId="urn:microsoft.com/office/officeart/2005/8/layout/vList2"/>
    <dgm:cxn modelId="{F569488E-4E35-4413-9A50-8594AD10C810}" type="presOf" srcId="{130952BC-3B3C-40A8-98A5-09403C4DE450}" destId="{47FF34DC-E938-4E1C-A4A2-A872FED08114}" srcOrd="0" destOrd="2" presId="urn:microsoft.com/office/officeart/2005/8/layout/vList2"/>
    <dgm:cxn modelId="{76884BB4-F964-409B-8B2A-EB513D426862}" srcId="{C590420E-28C9-41F5-882B-DBAA2CD20E7E}" destId="{130952BC-3B3C-40A8-98A5-09403C4DE450}" srcOrd="2" destOrd="0" parTransId="{6EA2D4B4-625D-4A57-AA49-C8170D50994A}" sibTransId="{3EAE01A6-F447-48C4-90DB-A28E78BC91A0}"/>
    <dgm:cxn modelId="{FE9D3DB7-5408-4EBD-828C-3CCFF771C22B}" srcId="{C590420E-28C9-41F5-882B-DBAA2CD20E7E}" destId="{335BDA9A-9D6B-48A9-B2EC-FBB4EE5DFFA5}" srcOrd="7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90F79CE-7092-441F-BB5A-69C6FAED85E7}" type="presOf" srcId="{8A207C97-E7A1-42A6-9653-39BC27BAEA2C}" destId="{47FF34DC-E938-4E1C-A4A2-A872FED08114}" srcOrd="0" destOrd="4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C372F7DD-229E-446E-BABE-8DC3AF615E2D}" type="presOf" srcId="{55AC074C-FF86-404D-9AB2-EE53BA79FE91}" destId="{47FF34DC-E938-4E1C-A4A2-A872FED08114}" srcOrd="0" destOrd="10" presId="urn:microsoft.com/office/officeart/2005/8/layout/vList2"/>
    <dgm:cxn modelId="{36127AEA-4920-45CD-B0C2-E02F811FA773}" type="presOf" srcId="{4FAFBFB1-B92F-4818-94C9-6D1502F73BE5}" destId="{47FF34DC-E938-4E1C-A4A2-A872FED08114}" srcOrd="0" destOrd="5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173074"/>
          <a:ext cx="7439213" cy="76003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sp:txBody>
      <dsp:txXfrm>
        <a:off x="37102" y="210176"/>
        <a:ext cx="7365009" cy="685833"/>
      </dsp:txXfrm>
    </dsp:sp>
    <dsp:sp modelId="{47FF34DC-E938-4E1C-A4A2-A872FED08114}">
      <dsp:nvSpPr>
        <dsp:cNvPr id="0" name=""/>
        <dsp:cNvSpPr/>
      </dsp:nvSpPr>
      <dsp:spPr>
        <a:xfrm>
          <a:off x="0" y="933112"/>
          <a:ext cx="7439213" cy="5392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2860" rIns="128016" bIns="2286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1. Stratégies inspirantes 	En relecture (site)</a:t>
          </a:r>
          <a:b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2. Transition numérique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18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3. Santé mentale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</a:rPr>
            <a:t>4. Economie                                                   	En relecture (site)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5. Immobilier	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6. Ressources humaines</a:t>
          </a:r>
          <a:r>
            <a:rPr lang="fr-FR" sz="2000" b="1" kern="1200" noProof="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rPr>
            <a:t>	</a:t>
          </a:r>
          <a:r>
            <a:rPr lang="fr-FR" sz="20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En relecture (site)</a:t>
          </a:r>
          <a:endParaRPr lang="fr-FR" sz="2000" kern="1200" noProof="0" dirty="0">
            <a:solidFill>
              <a:schemeClr val="tx2">
                <a:lumMod val="75000"/>
                <a:lumOff val="25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7. Conseils légaux</a:t>
          </a: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En relecture (site)</a:t>
          </a:r>
          <a:endParaRPr lang="fr-FR" sz="18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8. Environnement et </a:t>
          </a:r>
          <a:b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</a:b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     énergies renouvelables	En relecture (site)</a:t>
          </a:r>
          <a:endParaRPr lang="fr-FR" sz="18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400" b="1" kern="1200" noProof="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rPr>
            <a:t>9. Investissements	Aujourd’hui</a:t>
          </a:r>
          <a:endParaRPr lang="fr-FR" sz="2400" kern="1200" noProof="0" dirty="0">
            <a:solidFill>
              <a:schemeClr val="tx2">
                <a:lumMod val="75000"/>
                <a:lumOff val="25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10. Communication et marketing	20 avril/22</a:t>
          </a:r>
          <a:endParaRPr lang="fr-FR" sz="1800" kern="1200" noProof="0" dirty="0">
            <a:solidFill>
              <a:srgbClr val="BF2FBC"/>
            </a:solidFill>
          </a:endParaRPr>
        </a:p>
      </dsp:txBody>
      <dsp:txXfrm>
        <a:off x="0" y="933112"/>
        <a:ext cx="7439213" cy="5392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518"/>
          <a:ext cx="7496174" cy="1020561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Allocation des Actifs 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(Michel Matifat)</a:t>
          </a:r>
        </a:p>
      </dsp:txBody>
      <dsp:txXfrm>
        <a:off x="49820" y="50338"/>
        <a:ext cx="7396534" cy="920921"/>
      </dsp:txXfrm>
    </dsp:sp>
    <dsp:sp modelId="{47FF34DC-E938-4E1C-A4A2-A872FED08114}">
      <dsp:nvSpPr>
        <dsp:cNvPr id="0" name=""/>
        <dsp:cNvSpPr/>
      </dsp:nvSpPr>
      <dsp:spPr>
        <a:xfrm flipV="1">
          <a:off x="0" y="1021080"/>
          <a:ext cx="7496174" cy="223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004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/>
        </a:p>
      </dsp:txBody>
      <dsp:txXfrm rot="10800000">
        <a:off x="0" y="1021080"/>
        <a:ext cx="7496174" cy="223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974520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7 préjugés qui gèrent </a:t>
          </a:r>
        </a:p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l’investissement émotionnel</a:t>
          </a:r>
        </a:p>
      </dsp:txBody>
      <dsp:txXfrm>
        <a:off x="47572" y="47572"/>
        <a:ext cx="7145002" cy="879376"/>
      </dsp:txXfrm>
    </dsp:sp>
    <dsp:sp modelId="{47FF34DC-E938-4E1C-A4A2-A872FED08114}">
      <dsp:nvSpPr>
        <dsp:cNvPr id="0" name=""/>
        <dsp:cNvSpPr/>
      </dsp:nvSpPr>
      <dsp:spPr>
        <a:xfrm flipV="1">
          <a:off x="0" y="975047"/>
          <a:ext cx="7240146" cy="222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975047"/>
        <a:ext cx="7240146" cy="2223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Michel Barbe</a:t>
          </a:r>
        </a:p>
      </dsp:txBody>
      <dsp:txXfrm>
        <a:off x="32530" y="32530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Suzanne Jacob</a:t>
          </a:r>
        </a:p>
      </dsp:txBody>
      <dsp:txXfrm>
        <a:off x="32530" y="32530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Michel Matifat</a:t>
          </a:r>
        </a:p>
      </dsp:txBody>
      <dsp:txXfrm>
        <a:off x="32530" y="32530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982715" cy="61579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 &amp; Evènements</a:t>
          </a:r>
        </a:p>
      </dsp:txBody>
      <dsp:txXfrm>
        <a:off x="30061" y="30061"/>
        <a:ext cx="7922593" cy="555675"/>
      </dsp:txXfrm>
    </dsp:sp>
    <dsp:sp modelId="{47FF34DC-E938-4E1C-A4A2-A872FED08114}">
      <dsp:nvSpPr>
        <dsp:cNvPr id="0" name=""/>
        <dsp:cNvSpPr/>
      </dsp:nvSpPr>
      <dsp:spPr>
        <a:xfrm>
          <a:off x="0" y="618889"/>
          <a:ext cx="7982715" cy="587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451" tIns="30480" rIns="170688" bIns="3048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400" b="1" kern="1200" noProof="0" dirty="0">
              <a:solidFill>
                <a:srgbClr val="BF2F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Communication et marketing		 20 avril/22</a:t>
          </a:r>
          <a:endParaRPr lang="fr-FR" sz="2400" b="1" kern="1200" noProof="0" dirty="0">
            <a:solidFill>
              <a:srgbClr val="92248E">
                <a:lumMod val="40000"/>
                <a:lumOff val="60000"/>
              </a:srgb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venir Next LT Pro"/>
            <a:ea typeface="+mn-ea"/>
            <a:cs typeface="+mn-cs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0070C0"/>
              </a:solidFill>
              <a:latin typeface="Avenir Next LT Pro"/>
              <a:ea typeface="+mn-ea"/>
              <a:cs typeface="+mn-cs"/>
            </a:rPr>
            <a:t>* Gala de la palme bleue 2022 *	</a:t>
          </a: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	 </a:t>
          </a:r>
          <a:r>
            <a:rPr lang="fr-FR" sz="2000" b="1" kern="1200" noProof="0" dirty="0">
              <a:solidFill>
                <a:srgbClr val="0070C0"/>
              </a:solidFill>
              <a:latin typeface="Avenir Next LT Pro"/>
              <a:ea typeface="+mn-ea"/>
              <a:cs typeface="+mn-cs"/>
            </a:rPr>
            <a:t>25 mai/22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Les effets de leviers de la francophonie	 22 juin/22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Croitre avec votre image de marque		 20 juillet/22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Nouvelles tendances technologiques		 21 sept/22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n-lt"/>
            </a:rPr>
            <a:t>Motivation de vos équipes à distance		 19 octobre/22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Bonjour Business: Environnement et affaires     9 nov./22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Se recentrer, se réinventer et aller de l’avant 	 14 déc./22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Méthodes infaillibles « Elevator Pitch »	 18 janvier/23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Organisation et planification		 15 février/23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Créer des effets de leviers avec les médias	 15 mars/23</a:t>
          </a:r>
        </a:p>
      </dsp:txBody>
      <dsp:txXfrm>
        <a:off x="0" y="618889"/>
        <a:ext cx="7982715" cy="5877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9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4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5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9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0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4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April 19,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April 19,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73DE5936-4869-4F36-A3A2-AF624D3F3F6C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4075" y="0"/>
            <a:ext cx="2430661" cy="1381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189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hyperlink" Target="mailto:mbarbe@inwestfinancial.com" TargetMode="External"/><Relationship Id="rId5" Type="http://schemas.openxmlformats.org/officeDocument/2006/relationships/hyperlink" Target="mailto:Michel.matifat@cibc.ca" TargetMode="External"/><Relationship Id="rId4" Type="http://schemas.openxmlformats.org/officeDocument/2006/relationships/hyperlink" Target="mailto:elisabeth@carbon-wise.c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1DA978-2FF0-4E09-976F-91C6D4AA5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5488" y="125488"/>
            <a:ext cx="6346209" cy="609523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88104" y="2550870"/>
            <a:ext cx="2501979" cy="6112279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79BBB12-9455-421B-86B2-0EA775202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2450" y="728296"/>
            <a:ext cx="4808302" cy="4808302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918287-891A-4248-8757-E1105443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556" y="740563"/>
            <a:ext cx="4785294" cy="3232560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chemeClr val="bg1"/>
                </a:solidFill>
              </a:rPr>
              <a:t>PANEL#9</a:t>
            </a:r>
            <a:br>
              <a:rPr lang="fr-FR" sz="2800" dirty="0">
                <a:solidFill>
                  <a:schemeClr val="bg1"/>
                </a:solidFill>
              </a:rPr>
            </a:br>
            <a:br>
              <a:rPr lang="fr-FR" sz="2800" dirty="0">
                <a:solidFill>
                  <a:schemeClr val="bg1"/>
                </a:solidFill>
              </a:rPr>
            </a:br>
            <a:r>
              <a:rPr lang="fr-CA" sz="2800" dirty="0">
                <a:solidFill>
                  <a:schemeClr val="bg1"/>
                </a:solidFill>
              </a:rPr>
              <a:t>INVESTISSEMENTS</a:t>
            </a:r>
            <a:br>
              <a:rPr lang="fr-CA" sz="2800" dirty="0">
                <a:solidFill>
                  <a:schemeClr val="bg1"/>
                </a:solidFill>
              </a:rPr>
            </a:br>
            <a:br>
              <a:rPr lang="fr-CA" sz="2800" dirty="0">
                <a:solidFill>
                  <a:schemeClr val="bg1"/>
                </a:solidFill>
              </a:rPr>
            </a:br>
            <a:r>
              <a:rPr lang="fr-CA" sz="2800" dirty="0">
                <a:solidFill>
                  <a:schemeClr val="bg1"/>
                </a:solidFill>
              </a:rPr>
              <a:t>INVESTIR AVEC LE SOURIRE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D13A6-089C-46B5-995F-CFDDB49B1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556" y="4484913"/>
            <a:ext cx="4688488" cy="1360853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>
                <a:solidFill>
                  <a:schemeClr val="bg1"/>
                </a:solidFill>
              </a:rPr>
              <a:t>Bienvenue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DF89BD23-9D1C-45F4-A4D5-2D29C2E339D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9154" y="2169090"/>
            <a:ext cx="4449692" cy="251108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4194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447675"/>
            <a:ext cx="7141307" cy="6172199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PERIODE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QUESTIONS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8698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104775" y="2819400"/>
            <a:ext cx="3714750" cy="143588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NOUVELLE PROGRAMMATION 2022-2023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889604"/>
              </p:ext>
            </p:extLst>
          </p:nvPr>
        </p:nvGraphicFramePr>
        <p:xfrm>
          <a:off x="4104510" y="289357"/>
          <a:ext cx="7982715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6090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MERCI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505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Le </a:t>
            </a:r>
            <a:r>
              <a:rPr lang="fr-FR" sz="2000" dirty="0" err="1">
                <a:solidFill>
                  <a:schemeClr val="bg1"/>
                </a:solidFill>
              </a:rPr>
              <a:t>NEUVième</a:t>
            </a:r>
            <a:r>
              <a:rPr lang="fr-FR" sz="2000" dirty="0">
                <a:solidFill>
                  <a:schemeClr val="bg1"/>
                </a:solidFill>
              </a:rPr>
              <a:t>  d’une série de 10 panels inspirants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C1E84C57-E164-4A27-9776-1ECB45E7911F}"/>
              </a:ext>
            </a:extLst>
          </p:cNvPr>
          <p:cNvSpPr txBox="1">
            <a:spLocks/>
          </p:cNvSpPr>
          <p:nvPr/>
        </p:nvSpPr>
        <p:spPr>
          <a:xfrm>
            <a:off x="390526" y="4684959"/>
            <a:ext cx="3257550" cy="163912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1" dirty="0">
                <a:solidFill>
                  <a:schemeClr val="bg1"/>
                </a:solidFill>
              </a:rPr>
              <a:t>Panel 9.</a:t>
            </a:r>
          </a:p>
          <a:p>
            <a:pPr marL="0" indent="0" algn="r">
              <a:buNone/>
            </a:pPr>
            <a:r>
              <a:rPr lang="fr-FR" sz="2400" b="1" dirty="0">
                <a:solidFill>
                  <a:schemeClr val="bg1"/>
                </a:solidFill>
              </a:rPr>
              <a:t>Investissements</a:t>
            </a:r>
            <a:endParaRPr lang="fr-F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458969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9299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15596D0-7A93-45AB-A289-2A2B141E0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0F64BE-B6DF-4D20-9A3E-DAD003896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8890"/>
            <a:ext cx="4038601" cy="6866462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4">
                  <a:alpha val="55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99ACA5-1949-4821-8FA4-95A78A20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5328" y="1633640"/>
            <a:ext cx="6866462" cy="358140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5">
                  <a:alpha val="13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559C2F-075A-49B7-8935-459124513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32044"/>
            <a:ext cx="4038600" cy="4634418"/>
          </a:xfrm>
          <a:prstGeom prst="rect">
            <a:avLst/>
          </a:prstGeom>
          <a:gradFill>
            <a:gsLst>
              <a:gs pos="0">
                <a:schemeClr val="accent5">
                  <a:alpha val="36000"/>
                </a:schemeClr>
              </a:gs>
              <a:gs pos="67000">
                <a:schemeClr val="accent5">
                  <a:alpha val="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C602D2-5EB6-4BB5-9D04-D592B19D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589" y="3086099"/>
            <a:ext cx="3147276" cy="2523131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2400" spc="750" dirty="0">
                <a:solidFill>
                  <a:schemeClr val="bg1"/>
                </a:solidFill>
              </a:rPr>
              <a:t>Un grand merci à </a:t>
            </a:r>
            <a:r>
              <a:rPr lang="en-US" sz="2400" spc="750" dirty="0" err="1">
                <a:solidFill>
                  <a:schemeClr val="bg1"/>
                </a:solidFill>
              </a:rPr>
              <a:t>nos</a:t>
            </a:r>
            <a:r>
              <a:rPr lang="en-US" sz="2400" spc="750" dirty="0">
                <a:solidFill>
                  <a:schemeClr val="bg1"/>
                </a:solidFill>
              </a:rPr>
              <a:t> </a:t>
            </a:r>
            <a:r>
              <a:rPr lang="en-US" sz="2400" spc="750" dirty="0" err="1">
                <a:solidFill>
                  <a:schemeClr val="bg1"/>
                </a:solidFill>
              </a:rPr>
              <a:t>partenaires</a:t>
            </a:r>
            <a:endParaRPr lang="en-US" sz="2400" spc="750" dirty="0">
              <a:solidFill>
                <a:schemeClr val="bg1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FA9C86E-9FB2-403A-BAB7-BF9B551EE8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90" y="2305917"/>
            <a:ext cx="3147409" cy="225039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B920D4F-541B-4C6F-9570-9876E684A1B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974" y="2790410"/>
            <a:ext cx="3181533" cy="128141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4F2F9E9-0628-4775-9032-241B7D96FC26}"/>
              </a:ext>
            </a:extLst>
          </p:cNvPr>
          <p:cNvSpPr txBox="1"/>
          <p:nvPr/>
        </p:nvSpPr>
        <p:spPr>
          <a:xfrm>
            <a:off x="6619873" y="6217508"/>
            <a:ext cx="5114925" cy="349657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dirty="0">
                <a:solidFill>
                  <a:srgbClr val="FFFFFF"/>
                </a:solidFill>
              </a:rPr>
              <a:t>Financement de DEO, administré par la SDE 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AE6A24AC-C857-43E8-B72C-A44C2CE1F3B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4" y="195272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2693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91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9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9" name="Rectangle 193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94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95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3F85DDB0-C962-426D-9E0E-6E4903F0C60B}"/>
              </a:ext>
            </a:extLst>
          </p:cNvPr>
          <p:cNvSpPr txBox="1">
            <a:spLocks/>
          </p:cNvSpPr>
          <p:nvPr/>
        </p:nvSpPr>
        <p:spPr>
          <a:xfrm>
            <a:off x="390525" y="2666999"/>
            <a:ext cx="3495675" cy="25241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600" dirty="0">
                <a:solidFill>
                  <a:schemeClr val="bg1"/>
                </a:solidFill>
              </a:rPr>
              <a:t>PANEL#9</a:t>
            </a:r>
            <a:br>
              <a:rPr lang="fr-FR" sz="1600" dirty="0">
                <a:solidFill>
                  <a:schemeClr val="bg1"/>
                </a:solidFill>
              </a:rPr>
            </a:br>
            <a:br>
              <a:rPr lang="fr-FR" sz="1600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INVESTISSEMENTS:</a:t>
            </a:r>
            <a:br>
              <a:rPr lang="fr-CA" sz="1600" dirty="0">
                <a:solidFill>
                  <a:schemeClr val="bg1"/>
                </a:solidFill>
              </a:rPr>
            </a:br>
            <a:br>
              <a:rPr lang="fr-CA" sz="1600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INVESTIR AVEC LE SOURIRE</a:t>
            </a:r>
          </a:p>
          <a:p>
            <a:pPr algn="l"/>
            <a:endParaRPr lang="fr-CA" sz="1600" dirty="0">
              <a:solidFill>
                <a:schemeClr val="bg1"/>
              </a:solidFill>
            </a:endParaRPr>
          </a:p>
          <a:p>
            <a:pPr algn="l"/>
            <a:r>
              <a:rPr lang="fr-FR" sz="1050" dirty="0">
                <a:solidFill>
                  <a:schemeClr val="bg1"/>
                </a:solidFill>
              </a:rPr>
              <a:t>16 mars 2022</a:t>
            </a:r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F3AC90AF-FCCB-4226-B684-B39A2F78746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ous-titre 2">
            <a:extLst>
              <a:ext uri="{FF2B5EF4-FFF2-40B4-BE49-F238E27FC236}">
                <a16:creationId xmlns:a16="http://schemas.microsoft.com/office/drawing/2014/main" id="{F57DCCEC-9FCD-403D-8E81-626DB70D6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5441" y="85725"/>
            <a:ext cx="6892986" cy="6771845"/>
          </a:xfrm>
        </p:spPr>
        <p:txBody>
          <a:bodyPr vert="horz" lIns="0" tIns="0" rIns="0" bIns="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fr-FR" sz="2600" b="1" dirty="0"/>
              <a:t>Nos panÉlistes invitÉs</a:t>
            </a:r>
            <a:r>
              <a:rPr lang="fr-FR" sz="2000" dirty="0"/>
              <a:t>:</a:t>
            </a:r>
          </a:p>
          <a:p>
            <a:pPr algn="l">
              <a:lnSpc>
                <a:spcPct val="120000"/>
              </a:lnSpc>
            </a:pPr>
            <a:endParaRPr lang="fr-FR" sz="1800" dirty="0"/>
          </a:p>
          <a:p>
            <a:pPr>
              <a:lnSpc>
                <a:spcPct val="120000"/>
              </a:lnSpc>
            </a:pPr>
            <a:r>
              <a:rPr lang="fr-FR" sz="1800" b="1" dirty="0"/>
              <a:t>SUZANNE JACOB,</a:t>
            </a:r>
            <a:br>
              <a:rPr lang="fr-FR" sz="1800" b="1" dirty="0"/>
            </a:br>
            <a:r>
              <a:rPr lang="fr-FR" sz="1800" cap="none" spc="0" dirty="0"/>
              <a:t>Conseillère financière</a:t>
            </a:r>
          </a:p>
          <a:p>
            <a:pPr>
              <a:lnSpc>
                <a:spcPct val="120000"/>
              </a:lnSpc>
            </a:pPr>
            <a:r>
              <a:rPr lang="fr-FR" sz="1800" b="1" cap="none" spc="0" dirty="0" err="1">
                <a:solidFill>
                  <a:schemeClr val="tx2">
                    <a:lumMod val="75000"/>
                    <a:lumOff val="2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info@suzanne</a:t>
            </a:r>
            <a:r>
              <a:rPr lang="fr-FR" sz="1800" b="1" cap="none" spc="0" dirty="0">
                <a:solidFill>
                  <a:schemeClr val="tx2">
                    <a:lumMod val="75000"/>
                    <a:lumOff val="2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jacobfinancial.ca</a:t>
            </a:r>
            <a:r>
              <a:rPr lang="fr-FR" sz="1800" b="1" cap="none" spc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800" cap="none" spc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fr-FR" sz="1800" b="1" cap="none" spc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604-729-7934</a:t>
            </a:r>
          </a:p>
          <a:p>
            <a:pPr algn="l">
              <a:lnSpc>
                <a:spcPct val="120000"/>
              </a:lnSpc>
            </a:pPr>
            <a:r>
              <a:rPr lang="fr-FR" sz="1800" cap="none" spc="0" dirty="0">
                <a:solidFill>
                  <a:srgbClr val="BF2FBC"/>
                </a:solidFill>
              </a:rPr>
              <a:t>	</a:t>
            </a:r>
            <a:endParaRPr lang="fr-FR" sz="1800" dirty="0">
              <a:solidFill>
                <a:srgbClr val="BF2FBC"/>
              </a:solidFill>
            </a:endParaRPr>
          </a:p>
          <a:p>
            <a:pPr>
              <a:lnSpc>
                <a:spcPct val="120000"/>
              </a:lnSpc>
            </a:pPr>
            <a:r>
              <a:rPr lang="fr-FR" sz="1800" b="1" dirty="0"/>
              <a:t>MICHEL MATIFAT</a:t>
            </a:r>
            <a:br>
              <a:rPr lang="fr-FR" sz="1800" b="1" dirty="0"/>
            </a:br>
            <a:r>
              <a:rPr lang="fr-FR" sz="1800" cap="none" spc="0" dirty="0"/>
              <a:t>Co-Fondateur de PionMatifat Investment Group, </a:t>
            </a:r>
            <a:br>
              <a:rPr lang="fr-FR" sz="1800" cap="none" spc="0" dirty="0"/>
            </a:br>
            <a:r>
              <a:rPr lang="fr-FR" sz="1800" cap="none" spc="0" dirty="0"/>
              <a:t>Gérant de portefeuilles</a:t>
            </a:r>
          </a:p>
          <a:p>
            <a:pPr>
              <a:lnSpc>
                <a:spcPct val="120000"/>
              </a:lnSpc>
            </a:pPr>
            <a:r>
              <a:rPr lang="fr-FR" sz="1800" b="1" cap="none" spc="0" dirty="0">
                <a:solidFill>
                  <a:schemeClr val="tx2">
                    <a:lumMod val="75000"/>
                    <a:lumOff val="2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Michel.matifat@cibc.ca</a:t>
            </a:r>
            <a:endParaRPr lang="fr-FR" sz="1800" cap="none" spc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fr-FR" sz="1800" dirty="0"/>
              <a:t>		</a:t>
            </a:r>
            <a:br>
              <a:rPr lang="fr-FR" sz="1800" dirty="0"/>
            </a:br>
            <a:r>
              <a:rPr lang="fr-FR" sz="1800" b="1" dirty="0"/>
              <a:t>MICHEL BARBE</a:t>
            </a:r>
          </a:p>
          <a:p>
            <a:pPr>
              <a:lnSpc>
                <a:spcPct val="120000"/>
              </a:lnSpc>
            </a:pPr>
            <a:r>
              <a:rPr lang="fr-FR" sz="1800" cap="none" spc="0" dirty="0"/>
              <a:t>CEO et fondateur de INWESTFINANCIAL</a:t>
            </a:r>
          </a:p>
          <a:p>
            <a:pPr>
              <a:lnSpc>
                <a:spcPct val="120000"/>
              </a:lnSpc>
            </a:pPr>
            <a:r>
              <a:rPr lang="fr-FR" sz="1800" b="1" cap="none" spc="0" dirty="0">
                <a:solidFill>
                  <a:schemeClr val="tx2">
                    <a:lumMod val="75000"/>
                    <a:lumOff val="2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mbarbe@inwestfinancial.com</a:t>
            </a:r>
            <a:r>
              <a:rPr lang="fr-FR" sz="1800" b="1" cap="none" spc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www.inwestfinancial.com </a:t>
            </a:r>
            <a:endParaRPr lang="fr-FR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fr-FR" sz="1800" dirty="0"/>
              <a:t>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55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5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2095044"/>
              </p:ext>
            </p:extLst>
          </p:nvPr>
        </p:nvGraphicFramePr>
        <p:xfrm>
          <a:off x="4305300" y="171450"/>
          <a:ext cx="7496174" cy="1245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688314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endParaRPr lang="fr-FR" sz="2000" b="1" dirty="0"/>
          </a:p>
          <a:p>
            <a:pPr lvl="0"/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endParaRPr lang="fr-FR" sz="2400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8052D4BA-D83A-4E57-A9AB-7D3428840DC3}"/>
              </a:ext>
            </a:extLst>
          </p:cNvPr>
          <p:cNvSpPr txBox="1">
            <a:spLocks/>
          </p:cNvSpPr>
          <p:nvPr/>
        </p:nvSpPr>
        <p:spPr>
          <a:xfrm>
            <a:off x="390525" y="3592918"/>
            <a:ext cx="3486149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1600" dirty="0">
                <a:solidFill>
                  <a:schemeClr val="bg1"/>
                </a:solidFill>
              </a:rPr>
              <a:t>INVESTISSEMENTs:</a:t>
            </a:r>
          </a:p>
          <a:p>
            <a:pPr algn="l"/>
            <a:br>
              <a:rPr lang="fr-CA" sz="1600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INVESTIR AVEC LE SOURIRE</a:t>
            </a:r>
            <a:endParaRPr lang="en-US" sz="1050" dirty="0">
              <a:solidFill>
                <a:schemeClr val="bg1"/>
              </a:solidFill>
            </a:endParaRPr>
          </a:p>
        </p:txBody>
      </p:sp>
      <p:pic>
        <p:nvPicPr>
          <p:cNvPr id="1026" name="Picture 3">
            <a:extLst>
              <a:ext uri="{FF2B5EF4-FFF2-40B4-BE49-F238E27FC236}">
                <a16:creationId xmlns:a16="http://schemas.microsoft.com/office/drawing/2014/main" id="{D0CC21E7-FC9C-4FD6-BD7F-89081FA7A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37" y="1298786"/>
            <a:ext cx="8154163" cy="538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0155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2298313"/>
              </p:ext>
            </p:extLst>
          </p:nvPr>
        </p:nvGraphicFramePr>
        <p:xfrm>
          <a:off x="4452322" y="219075"/>
          <a:ext cx="7240146" cy="1197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Excès de confiance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Aversion pour les pertes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Illusion de contrôle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Fausse perception de la  représentativité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Confirmation biais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Instinct grégaire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Préférence pour le présent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fr-CA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E26C47F-AEF3-4422-AF94-014336F3CAAD}"/>
              </a:ext>
            </a:extLst>
          </p:cNvPr>
          <p:cNvSpPr txBox="1">
            <a:spLocks/>
          </p:cNvSpPr>
          <p:nvPr/>
        </p:nvSpPr>
        <p:spPr>
          <a:xfrm>
            <a:off x="390525" y="3592918"/>
            <a:ext cx="3646929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INVESTISSEMENTs: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</a:br>
            <a: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INVESTIR AVEC LE SOURIRE </a:t>
            </a:r>
            <a:endParaRPr kumimoji="0" lang="en-US" sz="1050" b="1" i="0" u="none" strike="noStrike" kern="1200" cap="all" spc="75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6854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1980250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fr-FR" sz="3600" dirty="0"/>
              <a:t>Eviter la panique: Avoir un plan et garder le focus;</a:t>
            </a:r>
          </a:p>
          <a:p>
            <a:pPr marL="457200" lvl="0" indent="-457200">
              <a:buAutoNum type="arabicPeriod"/>
            </a:pPr>
            <a:endParaRPr lang="fr-FR" sz="3600" dirty="0"/>
          </a:p>
          <a:p>
            <a:pPr marL="457200" lvl="0" indent="-457200">
              <a:buAutoNum type="arabicPeriod"/>
            </a:pPr>
            <a:r>
              <a:rPr lang="fr-FR" sz="3600" dirty="0"/>
              <a:t>Rester investi: Acheter les marchés en baisse;</a:t>
            </a:r>
          </a:p>
          <a:p>
            <a:pPr marL="457200" lvl="0" indent="-457200">
              <a:buAutoNum type="arabicPeriod"/>
            </a:pPr>
            <a:endParaRPr lang="fr-FR" sz="3600" dirty="0"/>
          </a:p>
          <a:p>
            <a:pPr marL="457200" lvl="0" indent="-457200">
              <a:buAutoNum type="arabicPeriod"/>
            </a:pPr>
            <a:r>
              <a:rPr lang="en-CA" sz="3600" dirty="0"/>
              <a:t>Parler à un conseiller ou planificateur financier.</a:t>
            </a:r>
            <a:endParaRPr lang="fr-FR" sz="3600" dirty="0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E26C47F-AEF3-4422-AF94-014336F3CAAD}"/>
              </a:ext>
            </a:extLst>
          </p:cNvPr>
          <p:cNvSpPr txBox="1">
            <a:spLocks/>
          </p:cNvSpPr>
          <p:nvPr/>
        </p:nvSpPr>
        <p:spPr>
          <a:xfrm>
            <a:off x="390525" y="3592918"/>
            <a:ext cx="3646929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A" sz="1600" dirty="0">
                <a:solidFill>
                  <a:schemeClr val="bg1"/>
                </a:solidFill>
              </a:rPr>
              <a:t>INVESTISSEMENTs:</a:t>
            </a:r>
          </a:p>
          <a:p>
            <a:pPr algn="l"/>
            <a:br>
              <a:rPr lang="fr-CA" sz="1600" dirty="0">
                <a:solidFill>
                  <a:schemeClr val="bg1"/>
                </a:solidFill>
              </a:rPr>
            </a:br>
            <a:r>
              <a:rPr lang="fr-CA" sz="1600" dirty="0">
                <a:solidFill>
                  <a:schemeClr val="bg1"/>
                </a:solidFill>
              </a:rPr>
              <a:t>INVESTIR AVEC LE SOURIRE </a:t>
            </a:r>
            <a:endParaRPr lang="en-US" sz="105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3514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35636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27214" y="1219200"/>
            <a:ext cx="755523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Il n’y a pas de petits montants pour commencer à épargner;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Vous avez des enfants ? Alors profitez des subventions du gouvernement fédéral et provincial;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Soyez disciplinés, payez-vous en premier.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E26C47F-AEF3-4422-AF94-014336F3CAAD}"/>
              </a:ext>
            </a:extLst>
          </p:cNvPr>
          <p:cNvSpPr txBox="1">
            <a:spLocks/>
          </p:cNvSpPr>
          <p:nvPr/>
        </p:nvSpPr>
        <p:spPr>
          <a:xfrm>
            <a:off x="390525" y="3592918"/>
            <a:ext cx="3646929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INVESTISSEMENTs: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</a:br>
            <a: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INVESTIR AVEC LE SOURIRE </a:t>
            </a:r>
            <a:endParaRPr kumimoji="0" lang="en-US" sz="1050" b="1" i="0" u="none" strike="noStrike" kern="1200" cap="all" spc="75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602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5207779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27214" y="1219200"/>
            <a:ext cx="755523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Vivre selon ses « Moyens Financiers » (Règle de 90%);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fr-CA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Maintenir un bon dossier de crédit;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fr-CA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r-CA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Diversification des placements.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8E26C47F-AEF3-4422-AF94-014336F3CAAD}"/>
              </a:ext>
            </a:extLst>
          </p:cNvPr>
          <p:cNvSpPr txBox="1">
            <a:spLocks/>
          </p:cNvSpPr>
          <p:nvPr/>
        </p:nvSpPr>
        <p:spPr>
          <a:xfrm>
            <a:off x="390525" y="3592918"/>
            <a:ext cx="3646929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INVESTISSEMENTs: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</a:br>
            <a:r>
              <a:rPr kumimoji="0" lang="fr-CA" sz="1600" b="1" i="0" u="none" strike="noStrike" kern="1200" cap="all" spc="7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INVESTIR AVEC LE SOURIRE </a:t>
            </a:r>
            <a:endParaRPr kumimoji="0" lang="en-US" sz="1050" b="1" i="0" u="none" strike="noStrike" kern="1200" cap="all" spc="75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5012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4310</TotalTime>
  <Words>544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Avenir Next LT Pro</vt:lpstr>
      <vt:lpstr>GradientRiseVTI</vt:lpstr>
      <vt:lpstr>PANEL#9  INVESTISSEMENTS  INVESTIR AVEC LE SOURIRE</vt:lpstr>
      <vt:lpstr>PowerPoint Presentation</vt:lpstr>
      <vt:lpstr>Un grand merci à nos partenaires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Gaëtan Mourmant</dc:creator>
  <cp:lastModifiedBy>Louise Turgeon</cp:lastModifiedBy>
  <cp:revision>107</cp:revision>
  <dcterms:created xsi:type="dcterms:W3CDTF">2021-03-18T23:27:37Z</dcterms:created>
  <dcterms:modified xsi:type="dcterms:W3CDTF">2022-04-19T21:17:09Z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0B811D00-9EA4-43D8-B0CE-AEF56FFB1E9F</vt:lpwstr>
  </property>
  <property fmtid="{D5CDD505-2E9C-101B-9397-08002B2CF9AE}" pid="3" name="ArticulatePath">
    <vt:lpwstr>06-Ressources Humaines</vt:lpwstr>
  </property>
</Properties>
</file>